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0.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Layouts/slideLayout8.xml" ContentType="application/vnd.openxmlformats-officedocument.presentationml.slideLayout+xml"/>
  <Override PartName="/ppt/slideMasters/slideMaster2.xml" ContentType="application/vnd.openxmlformats-officedocument.presentationml.slideMaster+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xml" ContentType="application/vnd.openxmlformats-officedocument.presentationml.tag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4276" r:id="rId2"/>
  </p:sldMasterIdLst>
  <p:notesMasterIdLst>
    <p:notesMasterId r:id="rId14"/>
  </p:notesMasterIdLst>
  <p:handoutMasterIdLst>
    <p:handoutMasterId r:id="rId15"/>
  </p:handoutMasterIdLst>
  <p:sldIdLst>
    <p:sldId id="381" r:id="rId3"/>
    <p:sldId id="428" r:id="rId4"/>
    <p:sldId id="429" r:id="rId5"/>
    <p:sldId id="430" r:id="rId6"/>
    <p:sldId id="431" r:id="rId7"/>
    <p:sldId id="432" r:id="rId8"/>
    <p:sldId id="433" r:id="rId9"/>
    <p:sldId id="434" r:id="rId10"/>
    <p:sldId id="435" r:id="rId11"/>
    <p:sldId id="436" r:id="rId12"/>
    <p:sldId id="42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917"/>
    <a:srgbClr val="DAE2EC"/>
    <a:srgbClr val="D239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6FBC72-C8F2-A9A5-8D3A-B07DAA599FFF}" v="59" dt="2020-10-07T08:34:44.683"/>
    <p1510:client id="{0C85B5FA-257F-D377-04E4-E4F3610BB0D1}" v="1066" dt="2020-10-14T09:46:15.554"/>
    <p1510:client id="{266AE4C5-3786-CF2F-5309-EC368D9E3A30}" v="135" dt="2020-10-07T08:25:45.589"/>
    <p1510:client id="{2A276C93-95BE-400F-1EC9-CDBF0DFCF99B}" v="640" dt="2020-10-07T09:33:49.086"/>
    <p1510:client id="{376371B9-FB8C-9342-2DBD-795971A5AC0B}" v="45" dt="2020-10-07T08:28:18.656"/>
    <p1510:client id="{4CDE46EB-1711-3A69-684B-FD1572D7E02E}" v="1393" dt="2020-10-07T13:25:37.516"/>
    <p1510:client id="{61D5A77D-6EE2-F17B-7780-0921A7C984F5}" v="2242" dt="2020-10-08T12:31:34.565"/>
    <p1510:client id="{8D8E432B-F5E3-87BB-794A-A2A421DD9047}" v="8" dt="2020-08-29T03:24:30.979"/>
    <p1510:client id="{BE068100-6D41-4E9F-85DF-13B5579454D4}" v="2038" dt="2020-10-09T09:59:19.827"/>
    <p1510:client id="{D71DF062-E52B-7862-9A61-B73C98868ECC}" v="262" dt="2020-10-15T14:31:17.492"/>
    <p1510:client id="{EAB04484-8899-2CA0-E6C6-2684FA95C21D}" v="1117" dt="2020-10-07T11:01:36.942"/>
    <p1510:client id="{EFFA628D-5329-BD38-05F2-8AB4B47F263F}" v="2596" dt="2020-10-15T14:12:17.054"/>
    <p1510:client id="{F7A51D36-2C7D-46E3-24EF-07601F2AD3D8}" v="742" dt="2020-10-09T06:59:02.222"/>
    <p1510:client id="{FD989D6A-A664-969B-6B7A-D0D7FDA139EF}" v="331" dt="2020-10-14T11:05:31.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5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34" Type="http://schemas.openxmlformats.org/officeDocument/2006/relationships/customXml" Target="../customXml/item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36"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35"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6/28/2021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96282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28/06/2021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3834404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08" name="Freeform: Shape 7"/>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3" name="Freeform: Shape 13"/>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srcRect/>
            <a:stretch>
              <a:fillRect/>
            </a:stretch>
          </a:blipFill>
          <a:ln w="7608" cap="flat">
            <a:noFill/>
            <a:prstDash val="solid"/>
            <a:miter/>
          </a:ln>
        </p:spPr>
        <p:txBody>
          <a:bodyPr rtlCol="0" anchor="ctr"/>
          <a:lstStyle/>
          <a:p>
            <a:endParaRPr lang="hi-IN"/>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012" name="Freeform 2011"/>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013" name="Freeform 28"/>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014" name="Freeform 29"/>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015" name="Freeform 30"/>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016" name="Freeform 31"/>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lumMod val="65000"/>
                  </a:schemeClr>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Client Logo Here</a:t>
            </a:r>
            <a:endParaRPr lang="en-GB"/>
          </a:p>
        </p:txBody>
      </p:sp>
      <p:sp>
        <p:nvSpPr>
          <p:cNvPr id="1014" name="Freeform: Shape 9"/>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p:cNvGrpSpPr/>
          <p:nvPr userDrawn="1"/>
        </p:nvGrpSpPr>
        <p:grpSpPr>
          <a:xfrm>
            <a:off x="7501242" y="4259419"/>
            <a:ext cx="137255" cy="137312"/>
            <a:chOff x="7501242" y="4259419"/>
            <a:chExt cx="137255" cy="137312"/>
          </a:xfrm>
          <a:solidFill>
            <a:schemeClr val="accent1"/>
          </a:solidFill>
        </p:grpSpPr>
        <p:sp>
          <p:nvSpPr>
            <p:cNvPr id="1016" name="Freeform: Shape 15"/>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p:cNvGrpSpPr/>
          <p:nvPr userDrawn="1"/>
        </p:nvGrpSpPr>
        <p:grpSpPr>
          <a:xfrm>
            <a:off x="7794363" y="2324412"/>
            <a:ext cx="137312" cy="137312"/>
            <a:chOff x="7794363" y="2324412"/>
            <a:chExt cx="137312" cy="137312"/>
          </a:xfrm>
          <a:solidFill>
            <a:schemeClr val="accent1"/>
          </a:solidFill>
        </p:grpSpPr>
        <p:sp>
          <p:nvSpPr>
            <p:cNvPr id="1021" name="Freeform: Shape 20"/>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p:cNvGrpSpPr/>
          <p:nvPr userDrawn="1"/>
        </p:nvGrpSpPr>
        <p:grpSpPr>
          <a:xfrm>
            <a:off x="5544772" y="9514"/>
            <a:ext cx="6640461" cy="6592585"/>
            <a:chOff x="5544772" y="9514"/>
            <a:chExt cx="6640461" cy="6592585"/>
          </a:xfrm>
          <a:solidFill>
            <a:srgbClr val="6E99D0">
              <a:alpha val="29000"/>
            </a:srgbClr>
          </a:solidFill>
        </p:grpSpPr>
        <p:sp>
          <p:nvSpPr>
            <p:cNvPr id="1026" name="Freeform: Shape 25"/>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a:t>CLICK TO EDIT MASTER TITLE STYLE</a:t>
            </a:r>
            <a:endParaRPr lang="en-GB"/>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a:t>Click to edit Master Subtitle Style</a:t>
            </a: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hi-IN"/>
          </a:p>
        </p:txBody>
      </p:sp>
      <p:sp>
        <p:nvSpPr>
          <p:cNvPr id="59" name="Freeform: Shape 58"/>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hi-IN"/>
          </a:p>
        </p:txBody>
      </p:sp>
      <p:sp>
        <p:nvSpPr>
          <p:cNvPr id="3" name="Content Placeholder 2"/>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a:p>
        </p:txBody>
      </p:sp>
      <p:sp>
        <p:nvSpPr>
          <p:cNvPr id="2" name="Title 1"/>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a:t>CLICK TO EDIT MASTER TITLE STYLE</a:t>
            </a:r>
            <a:endParaRPr lang="hi-IN"/>
          </a:p>
        </p:txBody>
      </p:sp>
      <p:grpSp>
        <p:nvGrpSpPr>
          <p:cNvPr id="9" name="Group 8"/>
          <p:cNvGrpSpPr/>
          <p:nvPr userDrawn="1"/>
        </p:nvGrpSpPr>
        <p:grpSpPr>
          <a:xfrm>
            <a:off x="10216289" y="0"/>
            <a:ext cx="736191" cy="1205473"/>
            <a:chOff x="10022298" y="1"/>
            <a:chExt cx="736191" cy="1205473"/>
          </a:xfrm>
        </p:grpSpPr>
        <p:sp>
          <p:nvSpPr>
            <p:cNvPr id="30" name="Line 5"/>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sp>
            <p:nvSpPr>
              <p:cNvPr id="32" name="Freeform 7"/>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sp>
            <p:nvSpPr>
              <p:cNvPr id="33" name="Freeform 8"/>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sp>
            <p:nvSpPr>
              <p:cNvPr id="34" name="Freeform 9"/>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grpSp>
      </p:grpSp>
      <p:sp>
        <p:nvSpPr>
          <p:cNvPr id="12" name="Rectangle 11"/>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Slide Number Placeholder 5"/>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t>‹#›</a:t>
            </a:fld>
            <a:endParaRPr lang="hi-IN"/>
          </a:p>
        </p:txBody>
      </p:sp>
      <p:grpSp>
        <p:nvGrpSpPr>
          <p:cNvPr id="8" name="Group 7"/>
          <p:cNvGrpSpPr/>
          <p:nvPr userDrawn="1"/>
        </p:nvGrpSpPr>
        <p:grpSpPr>
          <a:xfrm>
            <a:off x="5847405" y="6595247"/>
            <a:ext cx="497793" cy="212027"/>
            <a:chOff x="5165455" y="6595247"/>
            <a:chExt cx="497793" cy="212027"/>
          </a:xfrm>
        </p:grpSpPr>
        <p:cxnSp>
          <p:nvCxnSpPr>
            <p:cNvPr id="6" name="Straight Connector 5"/>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a:fillRect/>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146" name="Oval 111"/>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148" name="Oval 113"/>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150" name="Oval 115"/>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153" name="Oval 118"/>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157" name="Oval 122"/>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161" name="Oval 126"/>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162" name="Oval 127"/>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0" name="Oval 165"/>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1" name="Oval 166"/>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2" name="Oval 167"/>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3" name="Oval 168"/>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4" name="Oval 169"/>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5" name="Oval 170"/>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6" name="Oval 171"/>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7" name="Oval 172"/>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8" name="Oval 173"/>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09" name="Oval 174"/>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10" name="Oval 175"/>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11" name="Oval 176"/>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12" name="Oval 177"/>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13" name="Oval 178"/>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14" name="Oval 179"/>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15" name="Oval 180"/>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16" name="Oval 181"/>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17" name="Oval 182"/>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18" name="Oval 183"/>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0" name="Oval 185"/>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1" name="Oval 186"/>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2" name="Oval 187"/>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3" name="Oval 188"/>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4" name="Oval 189"/>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5" name="Oval 190"/>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6" name="Oval 191"/>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7" name="Oval 192"/>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8" name="Oval 193"/>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29" name="Oval 194"/>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0" name="Oval 195"/>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1" name="Oval 196"/>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2" name="Oval 197"/>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3" name="Oval 198"/>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4" name="Oval 199"/>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5" name="Oval 200"/>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6" name="Oval 201"/>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7" name="Oval 202"/>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8" name="Oval 203"/>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39" name="Oval 204"/>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40" name="Oval 205"/>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41" name="Oval 206"/>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42" name="Oval 207"/>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43" name="Oval 208"/>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44" name="Oval 209"/>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45" name="Oval 210"/>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46" name="Oval 211"/>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47" name="Oval 212"/>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48" name="Oval 213"/>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50" name="Oval 215"/>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51" name="Oval 216"/>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52" name="Oval 217"/>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253" name="Oval 218"/>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54" name="Oval 220"/>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55" name="Oval 221"/>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56" name="Oval 222"/>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57" name="Oval 223"/>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59" name="Oval 225"/>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0" name="Oval 226"/>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1" name="Oval 227"/>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2" name="Oval 228"/>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3" name="Oval 229"/>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4" name="Oval 230"/>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5" name="Oval 231"/>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6" name="Oval 232"/>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7" name="Oval 233"/>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8" name="Oval 234"/>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69" name="Oval 235"/>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70" name="Oval 236"/>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72" name="Oval 238"/>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73" name="Oval 239"/>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12" name="Oval 278"/>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13" name="Oval 279"/>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16" name="Oval 282"/>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17" name="Oval 283"/>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18" name="Oval 284"/>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19" name="Oval 285"/>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20" name="Oval 286"/>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21" name="Oval 287"/>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22" name="Oval 288"/>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23" name="Oval 289"/>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24" name="Oval 290"/>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25" name="Oval 291"/>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27" name="Oval 293"/>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28" name="Oval 294"/>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33" name="Oval 299"/>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37" name="Oval 303"/>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38" name="Oval 304"/>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41" name="Oval 307"/>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42" name="Oval 308"/>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43" name="Oval 309"/>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45" name="Oval 311"/>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46" name="Oval 312"/>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48" name="Oval 314"/>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59" name="Oval 325"/>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61" name="Oval 327"/>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62" name="Oval 328"/>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63" name="Oval 329"/>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70" name="Oval 336"/>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77" name="Oval 343"/>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81" name="Oval 347"/>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82" name="Oval 348"/>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84" name="Oval 350"/>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88" name="Oval 354"/>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93" name="Oval 359"/>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94" name="Oval 360"/>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97" name="Oval 363"/>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999" name="Oval 365"/>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002" name="Oval 368"/>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005" name="Oval 371"/>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007" name="Oval 373"/>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010" name="Oval 376"/>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1012" name="Oval 378"/>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685" name="Oval 436"/>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688" name="Oval 439"/>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10" name="Oval 461"/>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11" name="Oval 462"/>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12" name="Oval 463"/>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13" name="Oval 464"/>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22" name="Oval 473"/>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23" name="Oval 474"/>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24" name="Oval 475"/>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25" name="Oval 476"/>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27" name="Oval 478"/>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28" name="Oval 479"/>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32" name="Oval 483"/>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34" name="Oval 485"/>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35" name="Oval 486"/>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37" name="Oval 488"/>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40" name="Oval 491"/>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42" name="Oval 493"/>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45" name="Oval 496"/>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46" name="Oval 497"/>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47" name="Oval 498"/>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50" name="Oval 501"/>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52" name="Oval 503"/>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54" name="Oval 505"/>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55" name="Oval 506"/>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56" name="Oval 507"/>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57" name="Oval 508"/>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58" name="Oval 509"/>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60" name="Oval 511"/>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61" name="Oval 512"/>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63" name="Oval 514"/>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64" name="Oval 515"/>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68" name="Oval 519"/>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69" name="Oval 520"/>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70" name="Oval 521"/>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72" name="Oval 523"/>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74" name="Oval 525"/>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78" name="Oval 529"/>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79" name="Oval 530"/>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86" name="Oval 537"/>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87" name="Oval 538"/>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95" name="Oval 546"/>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97" name="Oval 548"/>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798" name="Oval 549"/>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05" name="Oval 556"/>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06" name="Oval 557"/>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07" name="Oval 558"/>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08" name="Oval 559"/>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09" name="Oval 560"/>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11" name="Oval 562"/>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13" name="Oval 564"/>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17" name="Oval 568"/>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18" name="Oval 569"/>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21" name="Oval 572"/>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22" name="Oval 573"/>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25" name="Oval 576"/>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26" name="Oval 577"/>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29" name="Oval 580"/>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32" name="Oval 583"/>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35" name="Oval 586"/>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41" name="Oval 592"/>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43" name="Oval 594"/>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44" name="Oval 595"/>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47" name="Oval 598"/>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49" name="Oval 600"/>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sp>
          <p:nvSpPr>
            <p:cNvPr id="850" name="Oval 601"/>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1" name="Freeform 20"/>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2" name="Freeform 28"/>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3" name="Freeform 29"/>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7" name="Freeform 30"/>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28" name="Freeform 31"/>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srcRect/>
          <a:stretch>
            <a:fillRect/>
          </a:stretch>
        </p:blipFill>
        <p:spPr>
          <a:xfrm>
            <a:off x="0" y="-6928"/>
            <a:ext cx="7743463" cy="6858000"/>
          </a:xfrm>
          <a:prstGeom prst="rect">
            <a:avLst/>
          </a:prstGeom>
        </p:spPr>
      </p:pic>
      <p:sp>
        <p:nvSpPr>
          <p:cNvPr id="24" name="Rectangle 23"/>
          <p:cNvSpPr/>
          <p:nvPr userDrawn="1"/>
        </p:nvSpPr>
        <p:spPr>
          <a:xfrm>
            <a:off x="9348"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p:cNvGrpSpPr/>
          <p:nvPr userDrawn="1"/>
        </p:nvGrpSpPr>
        <p:grpSpPr>
          <a:xfrm>
            <a:off x="5160514" y="6853"/>
            <a:ext cx="1316470" cy="2762564"/>
            <a:chOff x="5190415" y="-55104"/>
            <a:chExt cx="1316470" cy="2762564"/>
          </a:xfrm>
        </p:grpSpPr>
        <p:sp>
          <p:nvSpPr>
            <p:cNvPr id="10" name="Line 5"/>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hi-IN"/>
            </a:p>
          </p:txBody>
        </p:sp>
        <p:grpSp>
          <p:nvGrpSpPr>
            <p:cNvPr id="11" name="Group 10"/>
            <p:cNvGrpSpPr/>
            <p:nvPr userDrawn="1"/>
          </p:nvGrpSpPr>
          <p:grpSpPr>
            <a:xfrm>
              <a:off x="5190415" y="2562997"/>
              <a:ext cx="150813" cy="144463"/>
              <a:chOff x="12565131" y="2706279"/>
              <a:chExt cx="150813" cy="144463"/>
            </a:xfrm>
          </p:grpSpPr>
          <p:sp>
            <p:nvSpPr>
              <p:cNvPr id="12" name="Freeform 19"/>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sp>
            <p:nvSpPr>
              <p:cNvPr id="13" name="Freeform 20"/>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sp>
            <p:nvSpPr>
              <p:cNvPr id="14" name="Freeform 21"/>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sp>
            <p:nvSpPr>
              <p:cNvPr id="15" name="Freeform 22"/>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grpSp>
      </p:grpSp>
      <p:grpSp>
        <p:nvGrpSpPr>
          <p:cNvPr id="16" name="Group 15"/>
          <p:cNvGrpSpPr/>
          <p:nvPr userDrawn="1"/>
        </p:nvGrpSpPr>
        <p:grpSpPr>
          <a:xfrm>
            <a:off x="8060386" y="1784907"/>
            <a:ext cx="2383599" cy="5066165"/>
            <a:chOff x="8060386" y="1784907"/>
            <a:chExt cx="2383599" cy="5066165"/>
          </a:xfrm>
        </p:grpSpPr>
        <p:sp>
          <p:nvSpPr>
            <p:cNvPr id="17" name="Freeform: Shape 16"/>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hi-IN"/>
            </a:p>
          </p:txBody>
        </p:sp>
        <p:grpSp>
          <p:nvGrpSpPr>
            <p:cNvPr id="18" name="Group 17"/>
            <p:cNvGrpSpPr/>
            <p:nvPr userDrawn="1"/>
          </p:nvGrpSpPr>
          <p:grpSpPr>
            <a:xfrm>
              <a:off x="10293172" y="1784907"/>
              <a:ext cx="150813" cy="144463"/>
              <a:chOff x="12565131" y="2914241"/>
              <a:chExt cx="150813" cy="144463"/>
            </a:xfrm>
          </p:grpSpPr>
          <p:sp>
            <p:nvSpPr>
              <p:cNvPr id="19" name="Freeform 23"/>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sp>
            <p:nvSpPr>
              <p:cNvPr id="20" name="Freeform 24"/>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sp>
            <p:nvSpPr>
              <p:cNvPr id="21" name="Freeform 25"/>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sp>
            <p:nvSpPr>
              <p:cNvPr id="22" name="Freeform 26"/>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hi-IN"/>
              </a:p>
            </p:txBody>
          </p:sp>
        </p:grpSp>
      </p:grpSp>
      <p:sp>
        <p:nvSpPr>
          <p:cNvPr id="2" name="Title 1"/>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p:cNvPicPr>
            <a:picLocks noChangeAspect="1"/>
          </p:cNvPicPr>
          <p:nvPr userDrawn="1"/>
        </p:nvPicPr>
        <p:blipFill rotWithShape="1">
          <a:blip r:embed="rId2" cstate="email"/>
          <a:srcRect/>
          <a:stretch>
            <a:fillRect/>
          </a:stretch>
        </p:blipFill>
        <p:spPr>
          <a:xfrm>
            <a:off x="2278742" y="-7724"/>
            <a:ext cx="9913257" cy="6865724"/>
          </a:xfrm>
          <a:prstGeom prst="rect">
            <a:avLst/>
          </a:prstGeom>
        </p:spPr>
      </p:pic>
      <p:sp>
        <p:nvSpPr>
          <p:cNvPr id="632" name="Freeform: Shape 631"/>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a:p>
        </p:txBody>
      </p:sp>
      <p:sp>
        <p:nvSpPr>
          <p:cNvPr id="650" name="Freeform: Shape 649"/>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a:fillRect/>
          </a:stretch>
        </p:blipFill>
        <p:spPr>
          <a:xfrm>
            <a:off x="0" y="3932014"/>
            <a:ext cx="3340898" cy="2931773"/>
          </a:xfrm>
          <a:prstGeom prst="rect">
            <a:avLst/>
          </a:prstGeom>
        </p:spPr>
      </p:pic>
      <p:sp>
        <p:nvSpPr>
          <p:cNvPr id="16" name="TextBox 37"/>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a:solidFill>
                  <a:schemeClr val="accent2"/>
                </a:solidFill>
                <a:ea typeface="MS PGothic" panose="020B0600070205080204" pitchFamily="34" charset="-128"/>
                <a:cs typeface="Arial" panose="020B0604020202020204" pitchFamily="34" charset="0"/>
              </a:rPr>
              <a:t>COPYRIGHT © 2020. ALL RIGHTS PROTECTED AND RESERVED.</a:t>
            </a:r>
          </a:p>
          <a:p>
            <a:pPr>
              <a:spcBef>
                <a:spcPct val="20000"/>
              </a:spcBef>
              <a:defRPr/>
            </a:pPr>
            <a:r>
              <a:rPr lang="en-US" sz="900">
                <a:solidFill>
                  <a:schemeClr val="accent2"/>
                </a:solidFill>
                <a:ea typeface="MS PGothic" panose="020B0600070205080204"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a:solidFill>
                  <a:schemeClr val="tx2"/>
                </a:solidFill>
                <a:ea typeface="MS PGothic" panose="020B0600070205080204" pitchFamily="34" charset="-128"/>
                <a:cs typeface="Arial" panose="020B0604020202020204" pitchFamily="34" charset="0"/>
              </a:rPr>
              <a:t>CORPORATE HEADQUARTERS</a:t>
            </a:r>
          </a:p>
          <a:p>
            <a:pPr>
              <a:tabLst>
                <a:tab pos="457200" algn="l"/>
              </a:tabLst>
              <a:defRPr/>
            </a:pPr>
            <a:r>
              <a:rPr lang="en-US" sz="1400">
                <a:solidFill>
                  <a:schemeClr val="tx2"/>
                </a:solidFill>
                <a:ea typeface="MS PGothic" panose="020B0600070205080204" pitchFamily="34" charset="-128"/>
                <a:cs typeface="Arial" panose="020B0604020202020204" pitchFamily="34" charset="0"/>
              </a:rPr>
              <a:t>Lords Tower, Block 1, 2</a:t>
            </a:r>
            <a:r>
              <a:rPr lang="en-US" sz="1400" baseline="30000">
                <a:solidFill>
                  <a:schemeClr val="tx2"/>
                </a:solidFill>
                <a:ea typeface="MS PGothic" panose="020B0600070205080204" pitchFamily="34" charset="-128"/>
                <a:cs typeface="Arial" panose="020B0604020202020204" pitchFamily="34" charset="0"/>
              </a:rPr>
              <a:t>nd</a:t>
            </a:r>
            <a:r>
              <a:rPr lang="en-US" sz="1400">
                <a:solidFill>
                  <a:schemeClr val="tx2"/>
                </a:solidFill>
                <a:ea typeface="MS PGothic" panose="020B0600070205080204" pitchFamily="34" charset="-128"/>
                <a:cs typeface="Arial" panose="020B0604020202020204" pitchFamily="34" charset="0"/>
              </a:rPr>
              <a:t> Floor</a:t>
            </a:r>
          </a:p>
          <a:p>
            <a:pPr>
              <a:tabLst>
                <a:tab pos="457200" algn="l"/>
              </a:tabLst>
              <a:defRPr/>
            </a:pPr>
            <a:r>
              <a:rPr lang="en-US" sz="1400">
                <a:solidFill>
                  <a:schemeClr val="tx2"/>
                </a:solidFill>
                <a:ea typeface="MS PGothic" panose="020B0600070205080204" pitchFamily="34" charset="-128"/>
                <a:cs typeface="Arial" panose="020B0604020202020204" pitchFamily="34" charset="0"/>
              </a:rPr>
              <a:t>Jawaharlal Nehru Road,</a:t>
            </a:r>
          </a:p>
          <a:p>
            <a:pPr>
              <a:tabLst>
                <a:tab pos="457200" algn="l"/>
              </a:tabLst>
              <a:defRPr/>
            </a:pPr>
            <a:r>
              <a:rPr lang="en-US" sz="1400">
                <a:solidFill>
                  <a:schemeClr val="tx2"/>
                </a:solidFill>
                <a:ea typeface="MS PGothic" panose="020B0600070205080204" pitchFamily="34" charset="-128"/>
                <a:cs typeface="Arial" panose="020B0604020202020204" pitchFamily="34" charset="0"/>
              </a:rPr>
              <a:t>Thiru Vi Ka Industrial Estate</a:t>
            </a:r>
          </a:p>
          <a:p>
            <a:pPr>
              <a:tabLst>
                <a:tab pos="457200" algn="l"/>
              </a:tabLst>
              <a:defRPr/>
            </a:pPr>
            <a:r>
              <a:rPr lang="en-US" sz="1400">
                <a:solidFill>
                  <a:schemeClr val="tx2"/>
                </a:solidFill>
                <a:ea typeface="MS PGothic" panose="020B0600070205080204" pitchFamily="34" charset="-128"/>
                <a:cs typeface="Arial" panose="020B0604020202020204" pitchFamily="34" charset="0"/>
              </a:rPr>
              <a:t>Ekkaduthangal, Chennai – 600 032</a:t>
            </a:r>
          </a:p>
          <a:p>
            <a:pPr>
              <a:tabLst>
                <a:tab pos="457200" algn="l"/>
              </a:tabLst>
              <a:defRPr/>
            </a:pPr>
            <a:endParaRPr lang="en-US" sz="1600" b="1">
              <a:solidFill>
                <a:schemeClr val="tx2"/>
              </a:solidFill>
              <a:ea typeface="MS PGothic" panose="020B0600070205080204" pitchFamily="34" charset="-128"/>
              <a:cs typeface="Arial" panose="020B0604020202020204" pitchFamily="34" charset="0"/>
              <a:hlinkClick r:id="" action="ppaction://noaction"/>
            </a:endParaRPr>
          </a:p>
          <a:p>
            <a:pPr>
              <a:tabLst>
                <a:tab pos="457200" algn="l"/>
              </a:tabLst>
              <a:defRPr/>
            </a:pPr>
            <a:r>
              <a:rPr lang="en-US" sz="1600" b="1">
                <a:solidFill>
                  <a:schemeClr val="tx2"/>
                </a:solidFill>
                <a:ea typeface="MS PGothic" panose="020B0600070205080204" pitchFamily="34" charset="-128"/>
                <a:cs typeface="Arial" panose="020B0604020202020204" pitchFamily="34" charset="0"/>
                <a:hlinkClick r:id="" action="ppaction://noaction"/>
              </a:rPr>
              <a:t>www.maveric-systems.com</a:t>
            </a:r>
            <a:endParaRPr lang="en-US" sz="1600" b="1">
              <a:solidFill>
                <a:schemeClr val="tx2"/>
              </a:solidFill>
              <a:ea typeface="MS PGothic" panose="020B0600070205080204" pitchFamily="34" charset="-128"/>
              <a:cs typeface="Arial" panose="020B0604020202020204" pitchFamily="34" charset="0"/>
            </a:endParaRPr>
          </a:p>
        </p:txBody>
      </p:sp>
      <p:sp>
        <p:nvSpPr>
          <p:cNvPr id="19" name="TextBox 18"/>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a:solidFill>
                  <a:schemeClr val="bg1"/>
                </a:solidFill>
                <a:cs typeface="Arial" panose="020B0604020202020204" pitchFamily="34" charset="0"/>
              </a:rPr>
              <a:t>GLOBAL LOCATİONS</a:t>
            </a:r>
          </a:p>
        </p:txBody>
      </p:sp>
      <p:sp>
        <p:nvSpPr>
          <p:cNvPr id="20" name="TextBox 19"/>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a:solidFill>
                  <a:schemeClr val="bg1"/>
                </a:solidFill>
                <a:cs typeface="Arial" panose="020B0604020202020204" pitchFamily="34" charset="0"/>
              </a:rPr>
              <a:t>SINGAPORE</a:t>
            </a:r>
          </a:p>
        </p:txBody>
      </p:sp>
      <p:sp>
        <p:nvSpPr>
          <p:cNvPr id="21" name="TextBox 20"/>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UK</a:t>
            </a:r>
            <a:endParaRPr lang="tr-TR">
              <a:solidFill>
                <a:schemeClr val="bg1"/>
              </a:solidFill>
              <a:cs typeface="Arial" panose="020B0604020202020204" pitchFamily="34" charset="0"/>
            </a:endParaRPr>
          </a:p>
        </p:txBody>
      </p:sp>
      <p:sp>
        <p:nvSpPr>
          <p:cNvPr id="22" name="TextBox 21"/>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US</a:t>
            </a:r>
            <a:endParaRPr lang="tr-TR">
              <a:solidFill>
                <a:schemeClr val="bg1"/>
              </a:solidFill>
              <a:cs typeface="Arial" panose="020B0604020202020204" pitchFamily="34" charset="0"/>
            </a:endParaRPr>
          </a:p>
        </p:txBody>
      </p:sp>
      <p:sp>
        <p:nvSpPr>
          <p:cNvPr id="23" name="TextBox 22"/>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DUBAI</a:t>
            </a:r>
            <a:endParaRPr lang="tr-TR">
              <a:solidFill>
                <a:schemeClr val="bg1"/>
              </a:solidFill>
              <a:cs typeface="Arial" panose="020B0604020202020204" pitchFamily="34" charset="0"/>
            </a:endParaRPr>
          </a:p>
        </p:txBody>
      </p:sp>
      <p:sp>
        <p:nvSpPr>
          <p:cNvPr id="24" name="TextBox 23"/>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RIYADH</a:t>
            </a:r>
            <a:endParaRPr lang="tr-TR">
              <a:solidFill>
                <a:schemeClr val="bg1"/>
              </a:solidFill>
              <a:cs typeface="Arial" panose="020B0604020202020204" pitchFamily="34" charset="0"/>
            </a:endParaRPr>
          </a:p>
        </p:txBody>
      </p:sp>
      <p:sp>
        <p:nvSpPr>
          <p:cNvPr id="25" name="TextBox 24"/>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MALAYSIA</a:t>
            </a:r>
            <a:endParaRPr lang="tr-TR">
              <a:solidFill>
                <a:schemeClr val="bg1"/>
              </a:solidFill>
              <a:cs typeface="Arial" panose="020B0604020202020204" pitchFamily="34" charset="0"/>
            </a:endParaRPr>
          </a:p>
        </p:txBody>
      </p:sp>
      <p:sp>
        <p:nvSpPr>
          <p:cNvPr id="26" name="TextBox 25"/>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MEXICO</a:t>
            </a:r>
            <a:endParaRPr lang="tr-TR">
              <a:solidFill>
                <a:schemeClr val="bg1"/>
              </a:solidFill>
              <a:cs typeface="Arial" panose="020B0604020202020204" pitchFamily="34" charset="0"/>
            </a:endParaRPr>
          </a:p>
        </p:txBody>
      </p:sp>
      <p:sp>
        <p:nvSpPr>
          <p:cNvPr id="27" name="TextBox 26"/>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a:solidFill>
                  <a:schemeClr val="bg1"/>
                </a:solidFill>
                <a:cs typeface="Arial" panose="020B0604020202020204" pitchFamily="34" charset="0"/>
              </a:rPr>
              <a:t>INDIA</a:t>
            </a:r>
            <a:endParaRPr lang="tr-TR">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30" name="Freeform 29"/>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31" name="Freeform 28"/>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32" name="Freeform 29"/>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33" name="Freeform 30"/>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34" name="Freeform 31"/>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ln>
          </p:spPr>
          <p:txBody>
            <a:bodyPr vert="horz" wrap="square" lIns="91440" tIns="45720" rIns="91440" bIns="45720" numCol="1" anchor="t" anchorCtr="0" compatLnSpc="1"/>
            <a:lstStyle/>
            <a:p>
              <a:endParaRPr lang="en-US">
                <a:solidFill>
                  <a:prstClr val="black"/>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9510713" y="1474788"/>
            <a:ext cx="2286000" cy="2851150"/>
          </a:xfrm>
          <a:prstGeom prst="rect">
            <a:avLst/>
          </a:prstGeom>
        </p:spPr>
        <p:txBody>
          <a:bodyPr/>
          <a:lstStyle/>
          <a:p>
            <a:r>
              <a:rPr lang="en-US" dirty="0"/>
              <a:t>Click icon to add picture</a:t>
            </a:r>
            <a:endParaRPr lang="en-IN" dirty="0"/>
          </a:p>
        </p:txBody>
      </p:sp>
      <p:sp>
        <p:nvSpPr>
          <p:cNvPr id="6" name="Rectangle 5"/>
          <p:cNvSpPr/>
          <p:nvPr/>
        </p:nvSpPr>
        <p:spPr>
          <a:xfrm>
            <a:off x="0" y="1475580"/>
            <a:ext cx="9358313" cy="2849564"/>
          </a:xfrm>
          <a:prstGeom prst="rect">
            <a:avLst/>
          </a:prstGeom>
          <a:solidFill>
            <a:schemeClr val="tx2"/>
          </a:solidFill>
          <a:ln w="3175" cap="flat" cmpd="sng" algn="ctr">
            <a:noFill/>
            <a:prstDash val="soli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14400" eaLnBrk="1" fontAlgn="auto" hangingPunct="1">
              <a:spcBef>
                <a:spcPts val="600"/>
              </a:spcBef>
              <a:spcAft>
                <a:spcPts val="0"/>
              </a:spcAft>
            </a:pPr>
            <a:endParaRPr lang="en-IN" sz="1400" kern="0" dirty="0">
              <a:solidFill>
                <a:srgbClr val="000000"/>
              </a:solidFill>
              <a:latin typeface="+mj-lt"/>
              <a:ea typeface="+mn-ea"/>
            </a:endParaRPr>
          </a:p>
        </p:txBody>
      </p:sp>
      <p:grpSp>
        <p:nvGrpSpPr>
          <p:cNvPr id="7" name="Group 6"/>
          <p:cNvGrpSpPr/>
          <p:nvPr/>
        </p:nvGrpSpPr>
        <p:grpSpPr>
          <a:xfrm>
            <a:off x="3571" y="1475581"/>
            <a:ext cx="835819" cy="1147763"/>
            <a:chOff x="-19050" y="-4763"/>
            <a:chExt cx="835819" cy="1147763"/>
          </a:xfrm>
          <a:solidFill>
            <a:schemeClr val="bg1">
              <a:alpha val="17000"/>
            </a:schemeClr>
          </a:solidFill>
        </p:grpSpPr>
        <p:sp>
          <p:nvSpPr>
            <p:cNvPr id="8" name="Freeform 7"/>
            <p:cNvSpPr/>
            <p:nvPr/>
          </p:nvSpPr>
          <p:spPr>
            <a:xfrm>
              <a:off x="28575" y="-4763"/>
              <a:ext cx="788194" cy="350044"/>
            </a:xfrm>
            <a:custGeom>
              <a:avLst/>
              <a:gdLst>
                <a:gd name="connsiteX0" fmla="*/ 245269 w 788194"/>
                <a:gd name="connsiteY0" fmla="*/ 0 h 350044"/>
                <a:gd name="connsiteX1" fmla="*/ 788194 w 788194"/>
                <a:gd name="connsiteY1" fmla="*/ 342901 h 350044"/>
                <a:gd name="connsiteX2" fmla="*/ 511969 w 788194"/>
                <a:gd name="connsiteY2" fmla="*/ 350044 h 350044"/>
                <a:gd name="connsiteX3" fmla="*/ 0 w 788194"/>
                <a:gd name="connsiteY3" fmla="*/ 2382 h 350044"/>
                <a:gd name="connsiteX4" fmla="*/ 245269 w 788194"/>
                <a:gd name="connsiteY4" fmla="*/ 0 h 3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4" h="350044">
                  <a:moveTo>
                    <a:pt x="245269" y="0"/>
                  </a:moveTo>
                  <a:lnTo>
                    <a:pt x="788194" y="342901"/>
                  </a:lnTo>
                  <a:lnTo>
                    <a:pt x="511969" y="350044"/>
                  </a:lnTo>
                  <a:lnTo>
                    <a:pt x="0" y="2382"/>
                  </a:lnTo>
                  <a:lnTo>
                    <a:pt x="245269" y="0"/>
                  </a:lnTo>
                  <a:close/>
                </a:path>
              </a:pathLst>
            </a:custGeom>
            <a:grp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latin typeface="+mj-lt"/>
              </a:endParaRPr>
            </a:p>
          </p:txBody>
        </p:sp>
        <p:sp>
          <p:nvSpPr>
            <p:cNvPr id="9" name="Freeform 8"/>
            <p:cNvSpPr/>
            <p:nvPr/>
          </p:nvSpPr>
          <p:spPr>
            <a:xfrm>
              <a:off x="-19050" y="419100"/>
              <a:ext cx="823913" cy="723900"/>
            </a:xfrm>
            <a:custGeom>
              <a:avLst/>
              <a:gdLst>
                <a:gd name="connsiteX0" fmla="*/ 561975 w 823913"/>
                <a:gd name="connsiteY0" fmla="*/ 2381 h 723900"/>
                <a:gd name="connsiteX1" fmla="*/ 823913 w 823913"/>
                <a:gd name="connsiteY1" fmla="*/ 0 h 723900"/>
                <a:gd name="connsiteX2" fmla="*/ 0 w 823913"/>
                <a:gd name="connsiteY2" fmla="*/ 723900 h 723900"/>
                <a:gd name="connsiteX3" fmla="*/ 4762 w 823913"/>
                <a:gd name="connsiteY3" fmla="*/ 526256 h 723900"/>
                <a:gd name="connsiteX4" fmla="*/ 561975 w 823913"/>
                <a:gd name="connsiteY4" fmla="*/ 2381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3" h="723900">
                  <a:moveTo>
                    <a:pt x="561975" y="2381"/>
                  </a:moveTo>
                  <a:lnTo>
                    <a:pt x="823913" y="0"/>
                  </a:lnTo>
                  <a:lnTo>
                    <a:pt x="0" y="723900"/>
                  </a:lnTo>
                  <a:lnTo>
                    <a:pt x="4762" y="526256"/>
                  </a:lnTo>
                  <a:lnTo>
                    <a:pt x="561975" y="2381"/>
                  </a:lnTo>
                  <a:close/>
                </a:path>
              </a:pathLst>
            </a:custGeom>
            <a:grp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latin typeface="+mj-lt"/>
              </a:endParaRPr>
            </a:p>
          </p:txBody>
        </p:sp>
      </p:grpSp>
      <p:sp>
        <p:nvSpPr>
          <p:cNvPr id="3" name="Subtitle 2"/>
          <p:cNvSpPr>
            <a:spLocks noGrp="1"/>
          </p:cNvSpPr>
          <p:nvPr userDrawn="1">
            <p:ph type="subTitle" idx="1"/>
          </p:nvPr>
        </p:nvSpPr>
        <p:spPr bwMode="gray">
          <a:xfrm>
            <a:off x="1119189" y="3013807"/>
            <a:ext cx="8095149" cy="307777"/>
          </a:xfrm>
          <a:prstGeom prst="rect">
            <a:avLst/>
          </a:prstGeom>
        </p:spPr>
        <p:txBody>
          <a:bodyPr wrap="square" lIns="0" tIns="0" rIns="0" bIns="0">
            <a:spAutoFit/>
          </a:bodyPr>
          <a:lstStyle>
            <a:lvl1pPr marL="0" indent="0" algn="l">
              <a:buNone/>
              <a:defRPr sz="20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userDrawn="1">
            <p:ph type="ctrTitle"/>
          </p:nvPr>
        </p:nvSpPr>
        <p:spPr bwMode="gray">
          <a:xfrm>
            <a:off x="1119189" y="2427922"/>
            <a:ext cx="8095149" cy="492443"/>
          </a:xfrm>
        </p:spPr>
        <p:txBody>
          <a:bodyPr wrap="square" lIns="0" tIns="0" rIns="0" bIns="0" anchor="b" anchorCtr="0">
            <a:spAutoFit/>
          </a:bodyPr>
          <a:lstStyle>
            <a:lvl1pPr algn="l">
              <a:defRPr sz="3200">
                <a:solidFill>
                  <a:srgbClr val="FFFFFF"/>
                </a:solidFill>
                <a:latin typeface="+mj-lt"/>
                <a:cs typeface="Century Gothic" panose="020B0502020202020204" pitchFamily="34" charset="0"/>
              </a:defRPr>
            </a:lvl1pPr>
          </a:lstStyle>
          <a:p>
            <a:r>
              <a:rPr lang="en-US"/>
              <a:t>Click to edit Master title style</a:t>
            </a:r>
            <a:endParaRPr lang="en-US" dirty="0"/>
          </a:p>
        </p:txBody>
      </p:sp>
      <p:pic>
        <p:nvPicPr>
          <p:cNvPr id="10" name="Picture 9" descr="MAVERIC LOGO.eps"/>
          <p:cNvPicPr>
            <a:picLocks noChangeAspect="1"/>
          </p:cNvPicPr>
          <p:nvPr userDrawn="1"/>
        </p:nvPicPr>
        <p:blipFill>
          <a:blip r:embed="rId3" cstate="print">
            <a:extLst>
              <a:ext uri="{28A0092B-C50C-407E-A947-70E740481C1C}">
                <a14:useLocalDpi xmlns:a14="http://schemas.microsoft.com/office/drawing/2010/main" val="0"/>
              </a:ext>
            </a:extLst>
          </a:blip>
          <a:srcRect b="39967"/>
          <a:stretch>
            <a:fillRect/>
          </a:stretch>
        </p:blipFill>
        <p:spPr bwMode="auto">
          <a:xfrm>
            <a:off x="1119189" y="4422957"/>
            <a:ext cx="2157413" cy="84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userDrawn="1">
            <p:custDataLst>
              <p:tags r:id="rId1"/>
            </p:custDataLst>
          </p:nvPr>
        </p:nvSpPr>
        <p:spPr>
          <a:xfrm>
            <a:off x="1047749" y="6496053"/>
            <a:ext cx="3089267" cy="246203"/>
          </a:xfrm>
          <a:prstGeom prst="rect">
            <a:avLst/>
          </a:prstGeom>
          <a:noFill/>
        </p:spPr>
        <p:txBody>
          <a:bodyPr wrap="none" lIns="91420" tIns="45711" rIns="91420" bIns="45711">
            <a:spAutoFit/>
          </a:bodyPr>
          <a:lstStyle/>
          <a:p>
            <a:pPr defTabSz="457104">
              <a:defRPr/>
            </a:pPr>
            <a:r>
              <a:rPr lang="en-US" sz="1000" kern="0" dirty="0">
                <a:solidFill>
                  <a:prstClr val="white">
                    <a:lumMod val="50000"/>
                  </a:prstClr>
                </a:solidFill>
                <a:latin typeface="+mj-lt"/>
              </a:rPr>
              <a:t>COPYRIGHT ©. ALL RIGHTS PROTECTED AND RESERVED.</a:t>
            </a:r>
          </a:p>
        </p:txBody>
      </p:sp>
    </p:spTree>
    <p:extLst>
      <p:ext uri="{BB962C8B-B14F-4D97-AF65-F5344CB8AC3E}">
        <p14:creationId xmlns:p14="http://schemas.microsoft.com/office/powerpoint/2010/main" val="31339906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1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p:cNvSpPr/>
          <p:nvPr userDrawn="1"/>
        </p:nvSpPr>
        <p:spPr>
          <a:xfrm>
            <a:off x="0" y="6429376"/>
            <a:ext cx="12192000" cy="428625"/>
          </a:xfrm>
          <a:prstGeom prst="rect">
            <a:avLst/>
          </a:prstGeom>
          <a:gradFill flip="none" rotWithShape="1">
            <a:gsLst>
              <a:gs pos="0">
                <a:schemeClr val="bg1">
                  <a:lumMod val="8500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mj-lt"/>
            </a:endParaRPr>
          </a:p>
        </p:txBody>
      </p:sp>
      <p:sp>
        <p:nvSpPr>
          <p:cNvPr id="5" name="TextBox 4"/>
          <p:cNvSpPr txBox="1">
            <a:spLocks noChangeArrowheads="1"/>
          </p:cNvSpPr>
          <p:nvPr userDrawn="1"/>
        </p:nvSpPr>
        <p:spPr bwMode="gray">
          <a:xfrm>
            <a:off x="11782177" y="6566744"/>
            <a:ext cx="15068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eaLnBrk="1" hangingPunct="1">
              <a:defRPr/>
            </a:pPr>
            <a:fld id="{1A293784-CD66-4D8C-B283-7FF5ACBA415D}" type="slidenum">
              <a:rPr lang="en-US" sz="1000" smtClean="0">
                <a:solidFill>
                  <a:schemeClr val="bg2">
                    <a:lumMod val="25000"/>
                  </a:schemeClr>
                </a:solidFill>
                <a:latin typeface="+mj-lt"/>
                <a:cs typeface="Arial" panose="020B0604020202020204" pitchFamily="34" charset="0"/>
              </a:rPr>
              <a:pPr algn="ctr" eaLnBrk="1" hangingPunct="1">
                <a:defRPr/>
              </a:pPr>
              <a:t>‹#›</a:t>
            </a:fld>
            <a:endParaRPr lang="en-US" sz="1000" dirty="0">
              <a:solidFill>
                <a:schemeClr val="bg2">
                  <a:lumMod val="25000"/>
                </a:schemeClr>
              </a:solidFill>
              <a:latin typeface="+mj-lt"/>
              <a:cs typeface="Arial" panose="020B0604020202020204" pitchFamily="34" charset="0"/>
            </a:endParaRPr>
          </a:p>
        </p:txBody>
      </p:sp>
      <p:sp>
        <p:nvSpPr>
          <p:cNvPr id="3" name="Content Placeholder 2"/>
          <p:cNvSpPr>
            <a:spLocks noGrp="1"/>
          </p:cNvSpPr>
          <p:nvPr>
            <p:ph idx="1"/>
          </p:nvPr>
        </p:nvSpPr>
        <p:spPr bwMode="gray">
          <a:xfrm>
            <a:off x="1001484" y="1370868"/>
            <a:ext cx="10926987" cy="1487587"/>
          </a:xfrm>
          <a:prstGeom prst="rect">
            <a:avLst/>
          </a:prstGeom>
        </p:spPr>
        <p:txBody>
          <a:bodyPr wrap="square" lIns="0" tIns="0" rIns="0" bIns="0">
            <a:spAutoFit/>
          </a:bodyPr>
          <a:lstStyle>
            <a:lvl1pPr marL="0" indent="0">
              <a:spcBef>
                <a:spcPts val="200"/>
              </a:spcBef>
              <a:buClr>
                <a:srgbClr val="2F82BF"/>
              </a:buClr>
              <a:buSzPct val="120000"/>
              <a:buFont typeface="Lucida Grande"/>
              <a:buNone/>
              <a:defRPr sz="1800">
                <a:latin typeface="+mj-lt"/>
                <a:cs typeface="Arial" panose="020B0604020202020204" pitchFamily="34" charset="0"/>
              </a:defRPr>
            </a:lvl1pPr>
            <a:lvl2pPr marL="363538" indent="-363538">
              <a:spcBef>
                <a:spcPts val="200"/>
              </a:spcBef>
              <a:buClr>
                <a:srgbClr val="2F82BF"/>
              </a:buClr>
              <a:buSzPct val="110000"/>
              <a:buFont typeface="Wingdings" panose="05000000000000000000" pitchFamily="2" charset="2"/>
              <a:buChar char="§"/>
              <a:defRPr sz="1800">
                <a:latin typeface="+mj-lt"/>
                <a:cs typeface="Arial" panose="020B0604020202020204" pitchFamily="34" charset="0"/>
              </a:defRPr>
            </a:lvl2pPr>
            <a:lvl3pPr marL="711200" indent="-347663">
              <a:spcBef>
                <a:spcPts val="200"/>
              </a:spcBef>
              <a:buClr>
                <a:srgbClr val="2F82BF"/>
              </a:buClr>
              <a:buFont typeface="Symbol" panose="05050102010706020507" pitchFamily="18" charset="2"/>
              <a:buChar char="-"/>
              <a:defRPr sz="1800">
                <a:latin typeface="+mj-lt"/>
                <a:cs typeface="Arial" panose="020B0604020202020204" pitchFamily="34" charset="0"/>
              </a:defRPr>
            </a:lvl3pPr>
            <a:lvl4pPr marL="1074738" indent="-363538">
              <a:spcBef>
                <a:spcPts val="200"/>
              </a:spcBef>
              <a:buClr>
                <a:srgbClr val="2F82BF"/>
              </a:buClr>
              <a:buSzPct val="90000"/>
              <a:buFont typeface="Arial" panose="020B0604020202020204" pitchFamily="34" charset="0"/>
              <a:buChar char="•"/>
              <a:defRPr sz="1800">
                <a:latin typeface="+mj-lt"/>
                <a:cs typeface="Arial" panose="020B0604020202020204" pitchFamily="34" charset="0"/>
              </a:defRPr>
            </a:lvl4pPr>
            <a:lvl5pPr marL="1436688" indent="-361950">
              <a:spcBef>
                <a:spcPts val="200"/>
              </a:spcBef>
              <a:buClr>
                <a:schemeClr val="tx2"/>
              </a:buClr>
              <a:buFont typeface="Symbol" panose="05050102010706020507" pitchFamily="18" charset="2"/>
              <a:buChar char="-"/>
              <a:defRPr sz="1800">
                <a:latin typeface="+mj-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1"/>
          <p:cNvSpPr>
            <a:spLocks noGrp="1"/>
          </p:cNvSpPr>
          <p:nvPr>
            <p:ph type="title" hasCustomPrompt="1"/>
          </p:nvPr>
        </p:nvSpPr>
        <p:spPr bwMode="gray">
          <a:xfrm>
            <a:off x="1001485" y="200320"/>
            <a:ext cx="109269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3000">
                <a:solidFill>
                  <a:schemeClr val="tx2"/>
                </a:solidFill>
                <a:latin typeface="+mj-lt"/>
              </a:defRPr>
            </a:lvl1pPr>
          </a:lstStyle>
          <a:p>
            <a:pPr lvl="0"/>
            <a:r>
              <a:rPr lang="en-US" dirty="0"/>
              <a:t>Click to edit title</a:t>
            </a:r>
          </a:p>
        </p:txBody>
      </p:sp>
      <p:sp>
        <p:nvSpPr>
          <p:cNvPr id="2" name="TextBox 1"/>
          <p:cNvSpPr txBox="1"/>
          <p:nvPr userDrawn="1"/>
        </p:nvSpPr>
        <p:spPr>
          <a:xfrm>
            <a:off x="10517706" y="6551355"/>
            <a:ext cx="1042465" cy="184666"/>
          </a:xfrm>
          <a:prstGeom prst="rect">
            <a:avLst/>
          </a:prstGeom>
          <a:noFill/>
        </p:spPr>
        <p:txBody>
          <a:bodyPr wrap="none" lIns="0" tIns="0" rIns="0" bIns="0" rtlCol="0" anchor="ctr" anchorCtr="0">
            <a:spAutoFit/>
          </a:bodyPr>
          <a:lstStyle/>
          <a:p>
            <a:pPr algn="r"/>
            <a:r>
              <a:rPr lang="en-IN" sz="1200" dirty="0">
                <a:solidFill>
                  <a:schemeClr val="bg2">
                    <a:lumMod val="25000"/>
                  </a:schemeClr>
                </a:solidFill>
                <a:latin typeface="+mj-lt"/>
                <a:cs typeface="Arial" panose="020B0604020202020204" pitchFamily="34" charset="0"/>
              </a:rPr>
              <a:t>Maveric Systems</a:t>
            </a:r>
          </a:p>
        </p:txBody>
      </p:sp>
      <p:cxnSp>
        <p:nvCxnSpPr>
          <p:cNvPr id="8" name="Straight Connector 7"/>
          <p:cNvCxnSpPr/>
          <p:nvPr userDrawn="1"/>
        </p:nvCxnSpPr>
        <p:spPr>
          <a:xfrm>
            <a:off x="11669571" y="6547758"/>
            <a:ext cx="0" cy="191860"/>
          </a:xfrm>
          <a:prstGeom prst="line">
            <a:avLst/>
          </a:prstGeom>
          <a:ln w="9525">
            <a:solidFill>
              <a:schemeClr val="bg2">
                <a:lumMod val="2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0" y="-4763"/>
            <a:ext cx="835819" cy="1147763"/>
            <a:chOff x="-19050" y="-4763"/>
            <a:chExt cx="835819" cy="1147763"/>
          </a:xfrm>
        </p:grpSpPr>
        <p:sp>
          <p:nvSpPr>
            <p:cNvPr id="10" name="Freeform 9"/>
            <p:cNvSpPr/>
            <p:nvPr/>
          </p:nvSpPr>
          <p:spPr>
            <a:xfrm>
              <a:off x="28575" y="-4763"/>
              <a:ext cx="788194" cy="350044"/>
            </a:xfrm>
            <a:custGeom>
              <a:avLst/>
              <a:gdLst>
                <a:gd name="connsiteX0" fmla="*/ 245269 w 788194"/>
                <a:gd name="connsiteY0" fmla="*/ 0 h 350044"/>
                <a:gd name="connsiteX1" fmla="*/ 788194 w 788194"/>
                <a:gd name="connsiteY1" fmla="*/ 342901 h 350044"/>
                <a:gd name="connsiteX2" fmla="*/ 511969 w 788194"/>
                <a:gd name="connsiteY2" fmla="*/ 350044 h 350044"/>
                <a:gd name="connsiteX3" fmla="*/ 0 w 788194"/>
                <a:gd name="connsiteY3" fmla="*/ 2382 h 350044"/>
                <a:gd name="connsiteX4" fmla="*/ 245269 w 788194"/>
                <a:gd name="connsiteY4" fmla="*/ 0 h 3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4" h="350044">
                  <a:moveTo>
                    <a:pt x="245269" y="0"/>
                  </a:moveTo>
                  <a:lnTo>
                    <a:pt x="788194" y="342901"/>
                  </a:lnTo>
                  <a:lnTo>
                    <a:pt x="511969" y="350044"/>
                  </a:lnTo>
                  <a:lnTo>
                    <a:pt x="0" y="2382"/>
                  </a:lnTo>
                  <a:lnTo>
                    <a:pt x="245269" y="0"/>
                  </a:lnTo>
                  <a:close/>
                </a:path>
              </a:pathLst>
            </a:custGeom>
            <a:solidFill>
              <a:srgbClr val="B5CCEA"/>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latin typeface="+mj-lt"/>
              </a:endParaRPr>
            </a:p>
          </p:txBody>
        </p:sp>
        <p:sp>
          <p:nvSpPr>
            <p:cNvPr id="11" name="Freeform 10"/>
            <p:cNvSpPr/>
            <p:nvPr/>
          </p:nvSpPr>
          <p:spPr>
            <a:xfrm>
              <a:off x="-19050" y="419100"/>
              <a:ext cx="823913" cy="723900"/>
            </a:xfrm>
            <a:custGeom>
              <a:avLst/>
              <a:gdLst>
                <a:gd name="connsiteX0" fmla="*/ 561975 w 823913"/>
                <a:gd name="connsiteY0" fmla="*/ 2381 h 723900"/>
                <a:gd name="connsiteX1" fmla="*/ 823913 w 823913"/>
                <a:gd name="connsiteY1" fmla="*/ 0 h 723900"/>
                <a:gd name="connsiteX2" fmla="*/ 0 w 823913"/>
                <a:gd name="connsiteY2" fmla="*/ 723900 h 723900"/>
                <a:gd name="connsiteX3" fmla="*/ 4762 w 823913"/>
                <a:gd name="connsiteY3" fmla="*/ 526256 h 723900"/>
                <a:gd name="connsiteX4" fmla="*/ 561975 w 823913"/>
                <a:gd name="connsiteY4" fmla="*/ 2381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3" h="723900">
                  <a:moveTo>
                    <a:pt x="561975" y="2381"/>
                  </a:moveTo>
                  <a:lnTo>
                    <a:pt x="823913" y="0"/>
                  </a:lnTo>
                  <a:lnTo>
                    <a:pt x="0" y="723900"/>
                  </a:lnTo>
                  <a:lnTo>
                    <a:pt x="4762" y="526256"/>
                  </a:lnTo>
                  <a:lnTo>
                    <a:pt x="561975" y="2381"/>
                  </a:lnTo>
                  <a:close/>
                </a:path>
              </a:pathLst>
            </a:custGeom>
            <a:solidFill>
              <a:srgbClr val="234E8F"/>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latin typeface="+mj-lt"/>
              </a:endParaRPr>
            </a:p>
          </p:txBody>
        </p:sp>
      </p:grpSp>
    </p:spTree>
    <p:extLst>
      <p:ext uri="{BB962C8B-B14F-4D97-AF65-F5344CB8AC3E}">
        <p14:creationId xmlns:p14="http://schemas.microsoft.com/office/powerpoint/2010/main" val="1074053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vider Slide">
    <p:spTree>
      <p:nvGrpSpPr>
        <p:cNvPr id="1" name=""/>
        <p:cNvGrpSpPr/>
        <p:nvPr/>
      </p:nvGrpSpPr>
      <p:grpSpPr>
        <a:xfrm>
          <a:off x="0" y="0"/>
          <a:ext cx="0" cy="0"/>
          <a:chOff x="0" y="0"/>
          <a:chExt cx="0" cy="0"/>
        </a:xfrm>
      </p:grpSpPr>
      <p:sp>
        <p:nvSpPr>
          <p:cNvPr id="5" name="TextBox 4"/>
          <p:cNvSpPr txBox="1">
            <a:spLocks noChangeArrowheads="1"/>
          </p:cNvSpPr>
          <p:nvPr userDrawn="1"/>
        </p:nvSpPr>
        <p:spPr bwMode="gray">
          <a:xfrm>
            <a:off x="11778971" y="6566744"/>
            <a:ext cx="1570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eaLnBrk="1" hangingPunct="1">
              <a:defRPr/>
            </a:pPr>
            <a:fld id="{1A293784-CD66-4D8C-B283-7FF5ACBA415D}" type="slidenum">
              <a:rPr lang="en-US" sz="1000" smtClean="0">
                <a:solidFill>
                  <a:schemeClr val="bg2">
                    <a:lumMod val="25000"/>
                  </a:schemeClr>
                </a:solidFill>
                <a:latin typeface="Arial" panose="020B0604020202020204" pitchFamily="34" charset="0"/>
                <a:cs typeface="Arial" panose="020B0604020202020204" pitchFamily="34" charset="0"/>
              </a:rPr>
              <a:pPr algn="ctr" eaLnBrk="1" hangingPunct="1">
                <a:defRPr/>
              </a:pPr>
              <a:t>‹#›</a:t>
            </a:fld>
            <a:endParaRPr lang="en-US" sz="1000" dirty="0">
              <a:solidFill>
                <a:schemeClr val="bg2">
                  <a:lumMod val="25000"/>
                </a:schemeClr>
              </a:solidFill>
              <a:latin typeface="Arial" panose="020B0604020202020204" pitchFamily="34" charset="0"/>
              <a:cs typeface="Arial" panose="020B0604020202020204" pitchFamily="34" charset="0"/>
            </a:endParaRPr>
          </a:p>
        </p:txBody>
      </p:sp>
      <p:sp>
        <p:nvSpPr>
          <p:cNvPr id="4" name="Title Placeholder 1"/>
          <p:cNvSpPr>
            <a:spLocks noGrp="1"/>
          </p:cNvSpPr>
          <p:nvPr>
            <p:ph type="title" hasCustomPrompt="1"/>
          </p:nvPr>
        </p:nvSpPr>
        <p:spPr bwMode="gray">
          <a:xfrm>
            <a:off x="3922710" y="1978434"/>
            <a:ext cx="800576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lgn="r">
              <a:defRPr sz="2800">
                <a:solidFill>
                  <a:schemeClr val="tx2"/>
                </a:solidFill>
              </a:defRPr>
            </a:lvl1pPr>
          </a:lstStyle>
          <a:p>
            <a:pPr lvl="0"/>
            <a:r>
              <a:rPr lang="en-US" dirty="0"/>
              <a:t>Click to edit title</a:t>
            </a:r>
          </a:p>
        </p:txBody>
      </p:sp>
      <p:sp>
        <p:nvSpPr>
          <p:cNvPr id="2" name="TextBox 1"/>
          <p:cNvSpPr txBox="1"/>
          <p:nvPr userDrawn="1"/>
        </p:nvSpPr>
        <p:spPr>
          <a:xfrm>
            <a:off x="10389979" y="6551355"/>
            <a:ext cx="1170192" cy="184666"/>
          </a:xfrm>
          <a:prstGeom prst="rect">
            <a:avLst/>
          </a:prstGeom>
          <a:noFill/>
        </p:spPr>
        <p:txBody>
          <a:bodyPr wrap="none" lIns="0" tIns="0" rIns="0" bIns="0" rtlCol="0" anchor="ctr" anchorCtr="0">
            <a:spAutoFit/>
          </a:bodyPr>
          <a:lstStyle/>
          <a:p>
            <a:pPr algn="r"/>
            <a:r>
              <a:rPr lang="en-IN" sz="1200" dirty="0">
                <a:solidFill>
                  <a:schemeClr val="bg2">
                    <a:lumMod val="25000"/>
                  </a:schemeClr>
                </a:solidFill>
                <a:latin typeface="Arial" panose="020B0604020202020204" pitchFamily="34" charset="0"/>
                <a:cs typeface="Arial" panose="020B0604020202020204" pitchFamily="34" charset="0"/>
              </a:rPr>
              <a:t>Maveric Systems</a:t>
            </a:r>
          </a:p>
        </p:txBody>
      </p:sp>
      <p:cxnSp>
        <p:nvCxnSpPr>
          <p:cNvPr id="8" name="Straight Connector 7"/>
          <p:cNvCxnSpPr/>
          <p:nvPr userDrawn="1"/>
        </p:nvCxnSpPr>
        <p:spPr>
          <a:xfrm>
            <a:off x="11633104" y="6547758"/>
            <a:ext cx="0" cy="191860"/>
          </a:xfrm>
          <a:prstGeom prst="line">
            <a:avLst/>
          </a:prstGeom>
          <a:ln w="9525">
            <a:solidFill>
              <a:schemeClr val="bg2">
                <a:lumMod val="25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userDrawn="1"/>
        </p:nvGrpSpPr>
        <p:grpSpPr>
          <a:xfrm>
            <a:off x="-12380" y="-28576"/>
            <a:ext cx="3935090" cy="5677596"/>
            <a:chOff x="2160910" y="711647"/>
            <a:chExt cx="3935090" cy="5677596"/>
          </a:xfrm>
        </p:grpSpPr>
        <p:sp>
          <p:nvSpPr>
            <p:cNvPr id="13" name="Freeform 12"/>
            <p:cNvSpPr/>
            <p:nvPr/>
          </p:nvSpPr>
          <p:spPr>
            <a:xfrm>
              <a:off x="2363868" y="711647"/>
              <a:ext cx="3732132" cy="1634612"/>
            </a:xfrm>
            <a:custGeom>
              <a:avLst/>
              <a:gdLst>
                <a:gd name="connsiteX0" fmla="*/ 245269 w 788194"/>
                <a:gd name="connsiteY0" fmla="*/ 0 h 350044"/>
                <a:gd name="connsiteX1" fmla="*/ 788194 w 788194"/>
                <a:gd name="connsiteY1" fmla="*/ 342901 h 350044"/>
                <a:gd name="connsiteX2" fmla="*/ 511969 w 788194"/>
                <a:gd name="connsiteY2" fmla="*/ 350044 h 350044"/>
                <a:gd name="connsiteX3" fmla="*/ 0 w 788194"/>
                <a:gd name="connsiteY3" fmla="*/ 2382 h 350044"/>
                <a:gd name="connsiteX4" fmla="*/ 245269 w 788194"/>
                <a:gd name="connsiteY4" fmla="*/ 0 h 350044"/>
                <a:gd name="connsiteX0" fmla="*/ 245269 w 788194"/>
                <a:gd name="connsiteY0" fmla="*/ 0 h 345216"/>
                <a:gd name="connsiteX1" fmla="*/ 788194 w 788194"/>
                <a:gd name="connsiteY1" fmla="*/ 342901 h 345216"/>
                <a:gd name="connsiteX2" fmla="*/ 537717 w 788194"/>
                <a:gd name="connsiteY2" fmla="*/ 345216 h 345216"/>
                <a:gd name="connsiteX3" fmla="*/ 0 w 788194"/>
                <a:gd name="connsiteY3" fmla="*/ 2382 h 345216"/>
                <a:gd name="connsiteX4" fmla="*/ 245269 w 788194"/>
                <a:gd name="connsiteY4" fmla="*/ 0 h 345216"/>
                <a:gd name="connsiteX0" fmla="*/ 242050 w 788194"/>
                <a:gd name="connsiteY0" fmla="*/ 0 h 345216"/>
                <a:gd name="connsiteX1" fmla="*/ 788194 w 788194"/>
                <a:gd name="connsiteY1" fmla="*/ 342901 h 345216"/>
                <a:gd name="connsiteX2" fmla="*/ 537717 w 788194"/>
                <a:gd name="connsiteY2" fmla="*/ 345216 h 345216"/>
                <a:gd name="connsiteX3" fmla="*/ 0 w 788194"/>
                <a:gd name="connsiteY3" fmla="*/ 2382 h 345216"/>
                <a:gd name="connsiteX4" fmla="*/ 242050 w 788194"/>
                <a:gd name="connsiteY4" fmla="*/ 0 h 34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4" h="345216">
                  <a:moveTo>
                    <a:pt x="242050" y="0"/>
                  </a:moveTo>
                  <a:lnTo>
                    <a:pt x="788194" y="342901"/>
                  </a:lnTo>
                  <a:lnTo>
                    <a:pt x="537717" y="345216"/>
                  </a:lnTo>
                  <a:lnTo>
                    <a:pt x="0" y="2382"/>
                  </a:lnTo>
                  <a:lnTo>
                    <a:pt x="242050" y="0"/>
                  </a:lnTo>
                  <a:close/>
                </a:path>
              </a:pathLst>
            </a:custGeom>
            <a:solidFill>
              <a:srgbClr val="B5CCEA"/>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sp>
          <p:nvSpPr>
            <p:cNvPr id="14" name="Freeform 13"/>
            <p:cNvSpPr/>
            <p:nvPr/>
          </p:nvSpPr>
          <p:spPr>
            <a:xfrm>
              <a:off x="2160910" y="2718657"/>
              <a:ext cx="3878715" cy="3670586"/>
            </a:xfrm>
            <a:custGeom>
              <a:avLst/>
              <a:gdLst>
                <a:gd name="connsiteX0" fmla="*/ 561975 w 823913"/>
                <a:gd name="connsiteY0" fmla="*/ 2381 h 723900"/>
                <a:gd name="connsiteX1" fmla="*/ 823913 w 823913"/>
                <a:gd name="connsiteY1" fmla="*/ 0 h 723900"/>
                <a:gd name="connsiteX2" fmla="*/ 0 w 823913"/>
                <a:gd name="connsiteY2" fmla="*/ 723900 h 723900"/>
                <a:gd name="connsiteX3" fmla="*/ 4762 w 823913"/>
                <a:gd name="connsiteY3" fmla="*/ 526256 h 723900"/>
                <a:gd name="connsiteX4" fmla="*/ 561975 w 823913"/>
                <a:gd name="connsiteY4" fmla="*/ 2381 h 723900"/>
                <a:gd name="connsiteX0" fmla="*/ 557213 w 819151"/>
                <a:gd name="connsiteY0" fmla="*/ 2381 h 775196"/>
                <a:gd name="connsiteX1" fmla="*/ 819151 w 819151"/>
                <a:gd name="connsiteY1" fmla="*/ 0 h 775196"/>
                <a:gd name="connsiteX2" fmla="*/ 4290 w 819151"/>
                <a:gd name="connsiteY2" fmla="*/ 775196 h 775196"/>
                <a:gd name="connsiteX3" fmla="*/ 0 w 819151"/>
                <a:gd name="connsiteY3" fmla="*/ 526256 h 775196"/>
                <a:gd name="connsiteX4" fmla="*/ 557213 w 819151"/>
                <a:gd name="connsiteY4" fmla="*/ 2381 h 775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151" h="775196">
                  <a:moveTo>
                    <a:pt x="557213" y="2381"/>
                  </a:moveTo>
                  <a:lnTo>
                    <a:pt x="819151" y="0"/>
                  </a:lnTo>
                  <a:lnTo>
                    <a:pt x="4290" y="775196"/>
                  </a:lnTo>
                  <a:lnTo>
                    <a:pt x="0" y="526256"/>
                  </a:lnTo>
                  <a:lnTo>
                    <a:pt x="557213" y="2381"/>
                  </a:lnTo>
                  <a:close/>
                </a:path>
              </a:pathLst>
            </a:custGeom>
            <a:solidFill>
              <a:srgbClr val="234E8F"/>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15601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Rectangle 5"/>
          <p:cNvSpPr/>
          <p:nvPr userDrawn="1"/>
        </p:nvSpPr>
        <p:spPr>
          <a:xfrm>
            <a:off x="0" y="6429376"/>
            <a:ext cx="12192000" cy="428625"/>
          </a:xfrm>
          <a:prstGeom prst="rect">
            <a:avLst/>
          </a:prstGeom>
          <a:gradFill flip="none" rotWithShape="1">
            <a:gsLst>
              <a:gs pos="0">
                <a:schemeClr val="bg1">
                  <a:lumMod val="85000"/>
                </a:schemeClr>
              </a:gs>
              <a:gs pos="10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5" name="TextBox 4"/>
          <p:cNvSpPr txBox="1">
            <a:spLocks noChangeArrowheads="1"/>
          </p:cNvSpPr>
          <p:nvPr userDrawn="1"/>
        </p:nvSpPr>
        <p:spPr bwMode="gray">
          <a:xfrm>
            <a:off x="11778971" y="6566744"/>
            <a:ext cx="15709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eaLnBrk="1" hangingPunct="1">
              <a:defRPr/>
            </a:pPr>
            <a:fld id="{1A293784-CD66-4D8C-B283-7FF5ACBA415D}" type="slidenum">
              <a:rPr lang="en-US" sz="1000" smtClean="0">
                <a:solidFill>
                  <a:srgbClr val="EEECE1">
                    <a:lumMod val="25000"/>
                  </a:srgbClr>
                </a:solidFill>
                <a:latin typeface="Arial" panose="020B0604020202020204" pitchFamily="34" charset="0"/>
                <a:cs typeface="Arial" panose="020B0604020202020204" pitchFamily="34" charset="0"/>
              </a:rPr>
              <a:pPr algn="ctr" eaLnBrk="1" hangingPunct="1">
                <a:defRPr/>
              </a:pPr>
              <a:t>‹#›</a:t>
            </a:fld>
            <a:endParaRPr lang="en-US" sz="1000" dirty="0">
              <a:solidFill>
                <a:srgbClr val="EEECE1">
                  <a:lumMod val="25000"/>
                </a:srgb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bwMode="gray">
          <a:xfrm>
            <a:off x="1001484" y="1370868"/>
            <a:ext cx="10926987" cy="1487587"/>
          </a:xfrm>
          <a:prstGeom prst="rect">
            <a:avLst/>
          </a:prstGeom>
        </p:spPr>
        <p:txBody>
          <a:bodyPr wrap="square" lIns="0" tIns="0" rIns="0" bIns="0">
            <a:spAutoFit/>
          </a:bodyPr>
          <a:lstStyle>
            <a:lvl1pPr marL="0" indent="0">
              <a:spcBef>
                <a:spcPts val="200"/>
              </a:spcBef>
              <a:buClr>
                <a:srgbClr val="2F82BF"/>
              </a:buClr>
              <a:buSzPct val="120000"/>
              <a:buFont typeface="Lucida Grande"/>
              <a:buNone/>
              <a:defRPr sz="1800">
                <a:latin typeface="Arial" panose="020B0604020202020204" pitchFamily="34" charset="0"/>
                <a:cs typeface="Arial" panose="020B0604020202020204" pitchFamily="34" charset="0"/>
              </a:defRPr>
            </a:lvl1pPr>
            <a:lvl2pPr marL="363538" indent="-363538">
              <a:spcBef>
                <a:spcPts val="200"/>
              </a:spcBef>
              <a:buClr>
                <a:srgbClr val="2F82BF"/>
              </a:buClr>
              <a:buSzPct val="110000"/>
              <a:buFont typeface="Wingdings" panose="05000000000000000000" pitchFamily="2" charset="2"/>
              <a:buChar char="§"/>
              <a:defRPr sz="1800">
                <a:latin typeface="Arial" panose="020B0604020202020204" pitchFamily="34" charset="0"/>
                <a:cs typeface="Arial" panose="020B0604020202020204" pitchFamily="34" charset="0"/>
              </a:defRPr>
            </a:lvl2pPr>
            <a:lvl3pPr marL="711200" indent="-347663">
              <a:spcBef>
                <a:spcPts val="200"/>
              </a:spcBef>
              <a:buClr>
                <a:srgbClr val="2F82BF"/>
              </a:buClr>
              <a:buFont typeface="Symbol" panose="05050102010706020507" pitchFamily="18" charset="2"/>
              <a:buChar char="-"/>
              <a:defRPr sz="1800">
                <a:latin typeface="Arial" panose="020B0604020202020204" pitchFamily="34" charset="0"/>
                <a:cs typeface="Arial" panose="020B0604020202020204" pitchFamily="34" charset="0"/>
              </a:defRPr>
            </a:lvl3pPr>
            <a:lvl4pPr marL="1074738" indent="-363538">
              <a:spcBef>
                <a:spcPts val="200"/>
              </a:spcBef>
              <a:buClr>
                <a:srgbClr val="2F82BF"/>
              </a:buClr>
              <a:buSzPct val="90000"/>
              <a:buFont typeface="Arial" panose="020B0604020202020204" pitchFamily="34" charset="0"/>
              <a:buChar char="•"/>
              <a:defRPr sz="1800">
                <a:latin typeface="Arial" panose="020B0604020202020204" pitchFamily="34" charset="0"/>
                <a:cs typeface="Arial" panose="020B0604020202020204" pitchFamily="34" charset="0"/>
              </a:defRPr>
            </a:lvl4pPr>
            <a:lvl5pPr marL="1436688" indent="-361950">
              <a:spcBef>
                <a:spcPts val="200"/>
              </a:spcBef>
              <a:buClr>
                <a:schemeClr val="tx2"/>
              </a:buClr>
              <a:buFont typeface="Symbol" panose="05050102010706020507" pitchFamily="18" charset="2"/>
              <a:buChar char="-"/>
              <a:defRPr sz="180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1"/>
          <p:cNvSpPr>
            <a:spLocks noGrp="1"/>
          </p:cNvSpPr>
          <p:nvPr>
            <p:ph type="title" hasCustomPrompt="1"/>
          </p:nvPr>
        </p:nvSpPr>
        <p:spPr bwMode="gray">
          <a:xfrm>
            <a:off x="1001485" y="200320"/>
            <a:ext cx="109269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spAutoFit/>
          </a:bodyPr>
          <a:lstStyle>
            <a:lvl1pPr>
              <a:defRPr sz="2800">
                <a:solidFill>
                  <a:schemeClr val="tx2"/>
                </a:solidFill>
              </a:defRPr>
            </a:lvl1pPr>
          </a:lstStyle>
          <a:p>
            <a:pPr lvl="0"/>
            <a:r>
              <a:rPr lang="en-US" dirty="0"/>
              <a:t>Click to edit title</a:t>
            </a:r>
          </a:p>
        </p:txBody>
      </p:sp>
      <p:sp>
        <p:nvSpPr>
          <p:cNvPr id="2" name="TextBox 1"/>
          <p:cNvSpPr txBox="1"/>
          <p:nvPr userDrawn="1"/>
        </p:nvSpPr>
        <p:spPr>
          <a:xfrm>
            <a:off x="10389979" y="6551355"/>
            <a:ext cx="1170192" cy="184666"/>
          </a:xfrm>
          <a:prstGeom prst="rect">
            <a:avLst/>
          </a:prstGeom>
          <a:noFill/>
        </p:spPr>
        <p:txBody>
          <a:bodyPr wrap="none" lIns="0" tIns="0" rIns="0" bIns="0" rtlCol="0" anchor="ctr" anchorCtr="0">
            <a:spAutoFit/>
          </a:bodyPr>
          <a:lstStyle/>
          <a:p>
            <a:pPr algn="r"/>
            <a:r>
              <a:rPr lang="en-IN" sz="1200" dirty="0">
                <a:solidFill>
                  <a:srgbClr val="EEECE1">
                    <a:lumMod val="25000"/>
                  </a:srgbClr>
                </a:solidFill>
                <a:latin typeface="Arial" panose="020B0604020202020204" pitchFamily="34" charset="0"/>
                <a:cs typeface="Arial" panose="020B0604020202020204" pitchFamily="34" charset="0"/>
              </a:rPr>
              <a:t>Maveric Systems</a:t>
            </a:r>
          </a:p>
        </p:txBody>
      </p:sp>
      <p:cxnSp>
        <p:nvCxnSpPr>
          <p:cNvPr id="8" name="Straight Connector 7"/>
          <p:cNvCxnSpPr/>
          <p:nvPr userDrawn="1"/>
        </p:nvCxnSpPr>
        <p:spPr>
          <a:xfrm>
            <a:off x="11633104" y="6547758"/>
            <a:ext cx="0" cy="191860"/>
          </a:xfrm>
          <a:prstGeom prst="line">
            <a:avLst/>
          </a:prstGeom>
          <a:ln w="9525">
            <a:solidFill>
              <a:schemeClr val="bg2">
                <a:lumMod val="2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userDrawn="1"/>
        </p:nvGrpSpPr>
        <p:grpSpPr>
          <a:xfrm>
            <a:off x="0" y="-4763"/>
            <a:ext cx="835819" cy="1147763"/>
            <a:chOff x="-19050" y="-4763"/>
            <a:chExt cx="835819" cy="1147763"/>
          </a:xfrm>
        </p:grpSpPr>
        <p:sp>
          <p:nvSpPr>
            <p:cNvPr id="10" name="Freeform 9"/>
            <p:cNvSpPr/>
            <p:nvPr/>
          </p:nvSpPr>
          <p:spPr>
            <a:xfrm>
              <a:off x="28575" y="-4763"/>
              <a:ext cx="788194" cy="350044"/>
            </a:xfrm>
            <a:custGeom>
              <a:avLst/>
              <a:gdLst>
                <a:gd name="connsiteX0" fmla="*/ 245269 w 788194"/>
                <a:gd name="connsiteY0" fmla="*/ 0 h 350044"/>
                <a:gd name="connsiteX1" fmla="*/ 788194 w 788194"/>
                <a:gd name="connsiteY1" fmla="*/ 342901 h 350044"/>
                <a:gd name="connsiteX2" fmla="*/ 511969 w 788194"/>
                <a:gd name="connsiteY2" fmla="*/ 350044 h 350044"/>
                <a:gd name="connsiteX3" fmla="*/ 0 w 788194"/>
                <a:gd name="connsiteY3" fmla="*/ 2382 h 350044"/>
                <a:gd name="connsiteX4" fmla="*/ 245269 w 788194"/>
                <a:gd name="connsiteY4" fmla="*/ 0 h 3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194" h="350044">
                  <a:moveTo>
                    <a:pt x="245269" y="0"/>
                  </a:moveTo>
                  <a:lnTo>
                    <a:pt x="788194" y="342901"/>
                  </a:lnTo>
                  <a:lnTo>
                    <a:pt x="511969" y="350044"/>
                  </a:lnTo>
                  <a:lnTo>
                    <a:pt x="0" y="2382"/>
                  </a:lnTo>
                  <a:lnTo>
                    <a:pt x="245269" y="0"/>
                  </a:lnTo>
                  <a:close/>
                </a:path>
              </a:pathLst>
            </a:custGeom>
            <a:solidFill>
              <a:srgbClr val="B5CCEA"/>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solidFill>
                  <a:prstClr val="white"/>
                </a:solidFill>
              </a:endParaRPr>
            </a:p>
          </p:txBody>
        </p:sp>
        <p:sp>
          <p:nvSpPr>
            <p:cNvPr id="11" name="Freeform 10"/>
            <p:cNvSpPr/>
            <p:nvPr/>
          </p:nvSpPr>
          <p:spPr>
            <a:xfrm>
              <a:off x="-19050" y="419100"/>
              <a:ext cx="823913" cy="723900"/>
            </a:xfrm>
            <a:custGeom>
              <a:avLst/>
              <a:gdLst>
                <a:gd name="connsiteX0" fmla="*/ 561975 w 823913"/>
                <a:gd name="connsiteY0" fmla="*/ 2381 h 723900"/>
                <a:gd name="connsiteX1" fmla="*/ 823913 w 823913"/>
                <a:gd name="connsiteY1" fmla="*/ 0 h 723900"/>
                <a:gd name="connsiteX2" fmla="*/ 0 w 823913"/>
                <a:gd name="connsiteY2" fmla="*/ 723900 h 723900"/>
                <a:gd name="connsiteX3" fmla="*/ 4762 w 823913"/>
                <a:gd name="connsiteY3" fmla="*/ 526256 h 723900"/>
                <a:gd name="connsiteX4" fmla="*/ 561975 w 823913"/>
                <a:gd name="connsiteY4" fmla="*/ 2381 h 7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3" h="723900">
                  <a:moveTo>
                    <a:pt x="561975" y="2381"/>
                  </a:moveTo>
                  <a:lnTo>
                    <a:pt x="823913" y="0"/>
                  </a:lnTo>
                  <a:lnTo>
                    <a:pt x="0" y="723900"/>
                  </a:lnTo>
                  <a:lnTo>
                    <a:pt x="4762" y="526256"/>
                  </a:lnTo>
                  <a:lnTo>
                    <a:pt x="561975" y="2381"/>
                  </a:lnTo>
                  <a:close/>
                </a:path>
              </a:pathLst>
            </a:custGeom>
            <a:solidFill>
              <a:srgbClr val="234E8F"/>
            </a:solid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dirty="0">
                <a:solidFill>
                  <a:prstClr val="white"/>
                </a:solidFill>
              </a:endParaRPr>
            </a:p>
          </p:txBody>
        </p:sp>
      </p:grpSp>
    </p:spTree>
    <p:extLst>
      <p:ext uri="{BB962C8B-B14F-4D97-AF65-F5344CB8AC3E}">
        <p14:creationId xmlns:p14="http://schemas.microsoft.com/office/powerpoint/2010/main" val="1567400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ck Cov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3737050"/>
            <a:ext cx="12192001" cy="3125287"/>
          </a:xfrm>
          <a:prstGeom prst="rect">
            <a:avLst/>
          </a:prstGeom>
        </p:spPr>
      </p:pic>
      <p:grpSp>
        <p:nvGrpSpPr>
          <p:cNvPr id="47" name="Group 46"/>
          <p:cNvGrpSpPr/>
          <p:nvPr userDrawn="1"/>
        </p:nvGrpSpPr>
        <p:grpSpPr bwMode="gray">
          <a:xfrm>
            <a:off x="3187896" y="299551"/>
            <a:ext cx="5816209" cy="4374658"/>
            <a:chOff x="3187895" y="299551"/>
            <a:chExt cx="5816209" cy="4374658"/>
          </a:xfrm>
        </p:grpSpPr>
        <p:grpSp>
          <p:nvGrpSpPr>
            <p:cNvPr id="48" name="Group 47"/>
            <p:cNvGrpSpPr>
              <a:grpSpLocks noChangeAspect="1"/>
            </p:cNvGrpSpPr>
            <p:nvPr/>
          </p:nvGrpSpPr>
          <p:grpSpPr bwMode="gray">
            <a:xfrm>
              <a:off x="4971813" y="299551"/>
              <a:ext cx="2248375" cy="830271"/>
              <a:chOff x="6391275" y="515938"/>
              <a:chExt cx="3813176" cy="1408113"/>
            </a:xfrm>
          </p:grpSpPr>
          <p:sp>
            <p:nvSpPr>
              <p:cNvPr id="51" name="Freeform 50"/>
              <p:cNvSpPr>
                <a:spLocks/>
              </p:cNvSpPr>
              <p:nvPr/>
            </p:nvSpPr>
            <p:spPr bwMode="gray">
              <a:xfrm>
                <a:off x="6789738" y="1677988"/>
                <a:ext cx="138113" cy="185738"/>
              </a:xfrm>
              <a:custGeom>
                <a:avLst/>
                <a:gdLst>
                  <a:gd name="T0" fmla="*/ 202 w 497"/>
                  <a:gd name="T1" fmla="*/ 85 h 673"/>
                  <a:gd name="T2" fmla="*/ 202 w 497"/>
                  <a:gd name="T3" fmla="*/ 85 h 673"/>
                  <a:gd name="T4" fmla="*/ 0 w 497"/>
                  <a:gd name="T5" fmla="*/ 85 h 673"/>
                  <a:gd name="T6" fmla="*/ 0 w 497"/>
                  <a:gd name="T7" fmla="*/ 0 h 673"/>
                  <a:gd name="T8" fmla="*/ 497 w 497"/>
                  <a:gd name="T9" fmla="*/ 0 h 673"/>
                  <a:gd name="T10" fmla="*/ 497 w 497"/>
                  <a:gd name="T11" fmla="*/ 85 h 673"/>
                  <a:gd name="T12" fmla="*/ 295 w 497"/>
                  <a:gd name="T13" fmla="*/ 85 h 673"/>
                  <a:gd name="T14" fmla="*/ 295 w 497"/>
                  <a:gd name="T15" fmla="*/ 673 h 673"/>
                  <a:gd name="T16" fmla="*/ 202 w 497"/>
                  <a:gd name="T17" fmla="*/ 673 h 673"/>
                  <a:gd name="T18" fmla="*/ 202 w 497"/>
                  <a:gd name="T19" fmla="*/ 85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673">
                    <a:moveTo>
                      <a:pt x="202" y="85"/>
                    </a:moveTo>
                    <a:lnTo>
                      <a:pt x="202" y="85"/>
                    </a:lnTo>
                    <a:lnTo>
                      <a:pt x="0" y="85"/>
                    </a:lnTo>
                    <a:lnTo>
                      <a:pt x="0" y="0"/>
                    </a:lnTo>
                    <a:lnTo>
                      <a:pt x="497" y="0"/>
                    </a:lnTo>
                    <a:lnTo>
                      <a:pt x="497" y="85"/>
                    </a:lnTo>
                    <a:lnTo>
                      <a:pt x="295" y="85"/>
                    </a:lnTo>
                    <a:lnTo>
                      <a:pt x="295" y="673"/>
                    </a:lnTo>
                    <a:lnTo>
                      <a:pt x="202" y="673"/>
                    </a:lnTo>
                    <a:lnTo>
                      <a:pt x="202" y="85"/>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51"/>
              <p:cNvSpPr>
                <a:spLocks/>
              </p:cNvSpPr>
              <p:nvPr/>
            </p:nvSpPr>
            <p:spPr bwMode="gray">
              <a:xfrm>
                <a:off x="6938963" y="1725613"/>
                <a:ext cx="73025" cy="138113"/>
              </a:xfrm>
              <a:custGeom>
                <a:avLst/>
                <a:gdLst>
                  <a:gd name="T0" fmla="*/ 0 w 265"/>
                  <a:gd name="T1" fmla="*/ 11 h 503"/>
                  <a:gd name="T2" fmla="*/ 0 w 265"/>
                  <a:gd name="T3" fmla="*/ 11 h 503"/>
                  <a:gd name="T4" fmla="*/ 82 w 265"/>
                  <a:gd name="T5" fmla="*/ 11 h 503"/>
                  <a:gd name="T6" fmla="*/ 82 w 265"/>
                  <a:gd name="T7" fmla="*/ 87 h 503"/>
                  <a:gd name="T8" fmla="*/ 84 w 265"/>
                  <a:gd name="T9" fmla="*/ 87 h 503"/>
                  <a:gd name="T10" fmla="*/ 208 w 265"/>
                  <a:gd name="T11" fmla="*/ 0 h 503"/>
                  <a:gd name="T12" fmla="*/ 265 w 265"/>
                  <a:gd name="T13" fmla="*/ 7 h 503"/>
                  <a:gd name="T14" fmla="*/ 265 w 265"/>
                  <a:gd name="T15" fmla="*/ 87 h 503"/>
                  <a:gd name="T16" fmla="*/ 217 w 265"/>
                  <a:gd name="T17" fmla="*/ 79 h 503"/>
                  <a:gd name="T18" fmla="*/ 88 w 265"/>
                  <a:gd name="T19" fmla="*/ 279 h 503"/>
                  <a:gd name="T20" fmla="*/ 88 w 265"/>
                  <a:gd name="T21" fmla="*/ 503 h 503"/>
                  <a:gd name="T22" fmla="*/ 0 w 265"/>
                  <a:gd name="T23" fmla="*/ 503 h 503"/>
                  <a:gd name="T24" fmla="*/ 0 w 265"/>
                  <a:gd name="T25" fmla="*/ 1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503">
                    <a:moveTo>
                      <a:pt x="0" y="11"/>
                    </a:moveTo>
                    <a:lnTo>
                      <a:pt x="0" y="11"/>
                    </a:lnTo>
                    <a:lnTo>
                      <a:pt x="82" y="11"/>
                    </a:lnTo>
                    <a:lnTo>
                      <a:pt x="82" y="87"/>
                    </a:lnTo>
                    <a:lnTo>
                      <a:pt x="84" y="87"/>
                    </a:lnTo>
                    <a:cubicBezTo>
                      <a:pt x="107" y="37"/>
                      <a:pt x="157" y="0"/>
                      <a:pt x="208" y="0"/>
                    </a:cubicBezTo>
                    <a:cubicBezTo>
                      <a:pt x="234" y="0"/>
                      <a:pt x="247" y="3"/>
                      <a:pt x="265" y="7"/>
                    </a:cubicBezTo>
                    <a:lnTo>
                      <a:pt x="265" y="87"/>
                    </a:lnTo>
                    <a:cubicBezTo>
                      <a:pt x="249" y="81"/>
                      <a:pt x="232" y="79"/>
                      <a:pt x="217" y="79"/>
                    </a:cubicBezTo>
                    <a:cubicBezTo>
                      <a:pt x="139" y="79"/>
                      <a:pt x="88" y="156"/>
                      <a:pt x="88" y="279"/>
                    </a:cubicBezTo>
                    <a:lnTo>
                      <a:pt x="88" y="503"/>
                    </a:lnTo>
                    <a:lnTo>
                      <a:pt x="0" y="503"/>
                    </a:lnTo>
                    <a:lnTo>
                      <a:pt x="0" y="11"/>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3" name="Freeform 52"/>
              <p:cNvSpPr>
                <a:spLocks noEditPoints="1"/>
              </p:cNvSpPr>
              <p:nvPr/>
            </p:nvSpPr>
            <p:spPr bwMode="gray">
              <a:xfrm>
                <a:off x="7037388" y="1725613"/>
                <a:ext cx="111125" cy="141288"/>
              </a:xfrm>
              <a:custGeom>
                <a:avLst/>
                <a:gdLst>
                  <a:gd name="T0" fmla="*/ 313 w 404"/>
                  <a:gd name="T1" fmla="*/ 269 h 514"/>
                  <a:gd name="T2" fmla="*/ 313 w 404"/>
                  <a:gd name="T3" fmla="*/ 269 h 514"/>
                  <a:gd name="T4" fmla="*/ 257 w 404"/>
                  <a:gd name="T5" fmla="*/ 267 h 514"/>
                  <a:gd name="T6" fmla="*/ 93 w 404"/>
                  <a:gd name="T7" fmla="*/ 361 h 514"/>
                  <a:gd name="T8" fmla="*/ 181 w 404"/>
                  <a:gd name="T9" fmla="*/ 441 h 514"/>
                  <a:gd name="T10" fmla="*/ 313 w 404"/>
                  <a:gd name="T11" fmla="*/ 312 h 514"/>
                  <a:gd name="T12" fmla="*/ 313 w 404"/>
                  <a:gd name="T13" fmla="*/ 269 h 514"/>
                  <a:gd name="T14" fmla="*/ 313 w 404"/>
                  <a:gd name="T15" fmla="*/ 269 h 514"/>
                  <a:gd name="T16" fmla="*/ 54 w 404"/>
                  <a:gd name="T17" fmla="*/ 46 h 514"/>
                  <a:gd name="T18" fmla="*/ 54 w 404"/>
                  <a:gd name="T19" fmla="*/ 46 h 514"/>
                  <a:gd name="T20" fmla="*/ 210 w 404"/>
                  <a:gd name="T21" fmla="*/ 0 h 514"/>
                  <a:gd name="T22" fmla="*/ 401 w 404"/>
                  <a:gd name="T23" fmla="*/ 203 h 514"/>
                  <a:gd name="T24" fmla="*/ 401 w 404"/>
                  <a:gd name="T25" fmla="*/ 406 h 514"/>
                  <a:gd name="T26" fmla="*/ 404 w 404"/>
                  <a:gd name="T27" fmla="*/ 503 h 514"/>
                  <a:gd name="T28" fmla="*/ 322 w 404"/>
                  <a:gd name="T29" fmla="*/ 503 h 514"/>
                  <a:gd name="T30" fmla="*/ 322 w 404"/>
                  <a:gd name="T31" fmla="*/ 439 h 514"/>
                  <a:gd name="T32" fmla="*/ 321 w 404"/>
                  <a:gd name="T33" fmla="*/ 439 h 514"/>
                  <a:gd name="T34" fmla="*/ 174 w 404"/>
                  <a:gd name="T35" fmla="*/ 514 h 514"/>
                  <a:gd name="T36" fmla="*/ 0 w 404"/>
                  <a:gd name="T37" fmla="*/ 361 h 514"/>
                  <a:gd name="T38" fmla="*/ 220 w 404"/>
                  <a:gd name="T39" fmla="*/ 199 h 514"/>
                  <a:gd name="T40" fmla="*/ 313 w 404"/>
                  <a:gd name="T41" fmla="*/ 201 h 514"/>
                  <a:gd name="T42" fmla="*/ 196 w 404"/>
                  <a:gd name="T43" fmla="*/ 73 h 514"/>
                  <a:gd name="T44" fmla="*/ 58 w 404"/>
                  <a:gd name="T45" fmla="*/ 123 h 514"/>
                  <a:gd name="T46" fmla="*/ 54 w 404"/>
                  <a:gd name="T47" fmla="*/ 46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 h="514">
                    <a:moveTo>
                      <a:pt x="313" y="269"/>
                    </a:moveTo>
                    <a:lnTo>
                      <a:pt x="313" y="269"/>
                    </a:lnTo>
                    <a:cubicBezTo>
                      <a:pt x="295" y="269"/>
                      <a:pt x="276" y="267"/>
                      <a:pt x="257" y="267"/>
                    </a:cubicBezTo>
                    <a:cubicBezTo>
                      <a:pt x="210" y="267"/>
                      <a:pt x="93" y="275"/>
                      <a:pt x="93" y="361"/>
                    </a:cubicBezTo>
                    <a:cubicBezTo>
                      <a:pt x="93" y="413"/>
                      <a:pt x="141" y="441"/>
                      <a:pt x="181" y="441"/>
                    </a:cubicBezTo>
                    <a:cubicBezTo>
                      <a:pt x="268" y="441"/>
                      <a:pt x="313" y="385"/>
                      <a:pt x="313" y="312"/>
                    </a:cubicBezTo>
                    <a:lnTo>
                      <a:pt x="313" y="269"/>
                    </a:lnTo>
                    <a:lnTo>
                      <a:pt x="313" y="269"/>
                    </a:lnTo>
                    <a:close/>
                    <a:moveTo>
                      <a:pt x="54" y="46"/>
                    </a:moveTo>
                    <a:lnTo>
                      <a:pt x="54" y="46"/>
                    </a:lnTo>
                    <a:cubicBezTo>
                      <a:pt x="98" y="19"/>
                      <a:pt x="150" y="0"/>
                      <a:pt x="210" y="0"/>
                    </a:cubicBezTo>
                    <a:cubicBezTo>
                      <a:pt x="346" y="0"/>
                      <a:pt x="401" y="69"/>
                      <a:pt x="401" y="203"/>
                    </a:cubicBezTo>
                    <a:lnTo>
                      <a:pt x="401" y="406"/>
                    </a:lnTo>
                    <a:cubicBezTo>
                      <a:pt x="401" y="462"/>
                      <a:pt x="403" y="488"/>
                      <a:pt x="404" y="503"/>
                    </a:cubicBezTo>
                    <a:lnTo>
                      <a:pt x="322" y="503"/>
                    </a:lnTo>
                    <a:lnTo>
                      <a:pt x="322" y="439"/>
                    </a:lnTo>
                    <a:lnTo>
                      <a:pt x="321" y="439"/>
                    </a:lnTo>
                    <a:cubicBezTo>
                      <a:pt x="300" y="469"/>
                      <a:pt x="254" y="514"/>
                      <a:pt x="174" y="514"/>
                    </a:cubicBezTo>
                    <a:cubicBezTo>
                      <a:pt x="71" y="514"/>
                      <a:pt x="0" y="468"/>
                      <a:pt x="0" y="361"/>
                    </a:cubicBezTo>
                    <a:cubicBezTo>
                      <a:pt x="0" y="238"/>
                      <a:pt x="130" y="199"/>
                      <a:pt x="220" y="199"/>
                    </a:cubicBezTo>
                    <a:cubicBezTo>
                      <a:pt x="255" y="199"/>
                      <a:pt x="279" y="199"/>
                      <a:pt x="313" y="201"/>
                    </a:cubicBezTo>
                    <a:cubicBezTo>
                      <a:pt x="313" y="116"/>
                      <a:pt x="283" y="73"/>
                      <a:pt x="196" y="73"/>
                    </a:cubicBezTo>
                    <a:cubicBezTo>
                      <a:pt x="147" y="73"/>
                      <a:pt x="94" y="92"/>
                      <a:pt x="58" y="123"/>
                    </a:cubicBezTo>
                    <a:lnTo>
                      <a:pt x="54" y="46"/>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4" name="Freeform 53"/>
              <p:cNvSpPr>
                <a:spLocks/>
              </p:cNvSpPr>
              <p:nvPr/>
            </p:nvSpPr>
            <p:spPr bwMode="gray">
              <a:xfrm>
                <a:off x="7196138" y="1725613"/>
                <a:ext cx="115888" cy="138113"/>
              </a:xfrm>
              <a:custGeom>
                <a:avLst/>
                <a:gdLst>
                  <a:gd name="T0" fmla="*/ 0 w 419"/>
                  <a:gd name="T1" fmla="*/ 11 h 503"/>
                  <a:gd name="T2" fmla="*/ 0 w 419"/>
                  <a:gd name="T3" fmla="*/ 11 h 503"/>
                  <a:gd name="T4" fmla="*/ 85 w 419"/>
                  <a:gd name="T5" fmla="*/ 11 h 503"/>
                  <a:gd name="T6" fmla="*/ 85 w 419"/>
                  <a:gd name="T7" fmla="*/ 89 h 503"/>
                  <a:gd name="T8" fmla="*/ 86 w 419"/>
                  <a:gd name="T9" fmla="*/ 89 h 503"/>
                  <a:gd name="T10" fmla="*/ 242 w 419"/>
                  <a:gd name="T11" fmla="*/ 0 h 503"/>
                  <a:gd name="T12" fmla="*/ 419 w 419"/>
                  <a:gd name="T13" fmla="*/ 211 h 503"/>
                  <a:gd name="T14" fmla="*/ 419 w 419"/>
                  <a:gd name="T15" fmla="*/ 503 h 503"/>
                  <a:gd name="T16" fmla="*/ 332 w 419"/>
                  <a:gd name="T17" fmla="*/ 503 h 503"/>
                  <a:gd name="T18" fmla="*/ 332 w 419"/>
                  <a:gd name="T19" fmla="*/ 249 h 503"/>
                  <a:gd name="T20" fmla="*/ 231 w 419"/>
                  <a:gd name="T21" fmla="*/ 73 h 503"/>
                  <a:gd name="T22" fmla="*/ 87 w 419"/>
                  <a:gd name="T23" fmla="*/ 275 h 503"/>
                  <a:gd name="T24" fmla="*/ 87 w 419"/>
                  <a:gd name="T25" fmla="*/ 503 h 503"/>
                  <a:gd name="T26" fmla="*/ 0 w 419"/>
                  <a:gd name="T27" fmla="*/ 503 h 503"/>
                  <a:gd name="T28" fmla="*/ 0 w 419"/>
                  <a:gd name="T29" fmla="*/ 1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03">
                    <a:moveTo>
                      <a:pt x="0" y="11"/>
                    </a:moveTo>
                    <a:lnTo>
                      <a:pt x="0" y="11"/>
                    </a:lnTo>
                    <a:lnTo>
                      <a:pt x="85" y="11"/>
                    </a:lnTo>
                    <a:lnTo>
                      <a:pt x="85" y="89"/>
                    </a:lnTo>
                    <a:lnTo>
                      <a:pt x="86" y="89"/>
                    </a:lnTo>
                    <a:cubicBezTo>
                      <a:pt x="112" y="34"/>
                      <a:pt x="176" y="0"/>
                      <a:pt x="242" y="0"/>
                    </a:cubicBezTo>
                    <a:cubicBezTo>
                      <a:pt x="365" y="0"/>
                      <a:pt x="419" y="79"/>
                      <a:pt x="419" y="211"/>
                    </a:cubicBezTo>
                    <a:lnTo>
                      <a:pt x="419" y="503"/>
                    </a:lnTo>
                    <a:lnTo>
                      <a:pt x="332" y="503"/>
                    </a:lnTo>
                    <a:lnTo>
                      <a:pt x="332" y="249"/>
                    </a:lnTo>
                    <a:cubicBezTo>
                      <a:pt x="332" y="134"/>
                      <a:pt x="308" y="78"/>
                      <a:pt x="231" y="73"/>
                    </a:cubicBezTo>
                    <a:cubicBezTo>
                      <a:pt x="132" y="73"/>
                      <a:pt x="87" y="156"/>
                      <a:pt x="87" y="275"/>
                    </a:cubicBezTo>
                    <a:lnTo>
                      <a:pt x="87" y="503"/>
                    </a:lnTo>
                    <a:lnTo>
                      <a:pt x="0" y="503"/>
                    </a:lnTo>
                    <a:lnTo>
                      <a:pt x="0" y="11"/>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54"/>
              <p:cNvSpPr>
                <a:spLocks/>
              </p:cNvSpPr>
              <p:nvPr/>
            </p:nvSpPr>
            <p:spPr bwMode="gray">
              <a:xfrm>
                <a:off x="7348538" y="1725613"/>
                <a:ext cx="82550" cy="141288"/>
              </a:xfrm>
              <a:custGeom>
                <a:avLst/>
                <a:gdLst>
                  <a:gd name="T0" fmla="*/ 7 w 298"/>
                  <a:gd name="T1" fmla="*/ 406 h 514"/>
                  <a:gd name="T2" fmla="*/ 7 w 298"/>
                  <a:gd name="T3" fmla="*/ 406 h 514"/>
                  <a:gd name="T4" fmla="*/ 116 w 298"/>
                  <a:gd name="T5" fmla="*/ 441 h 514"/>
                  <a:gd name="T6" fmla="*/ 205 w 298"/>
                  <a:gd name="T7" fmla="*/ 371 h 514"/>
                  <a:gd name="T8" fmla="*/ 0 w 298"/>
                  <a:gd name="T9" fmla="*/ 151 h 514"/>
                  <a:gd name="T10" fmla="*/ 167 w 298"/>
                  <a:gd name="T11" fmla="*/ 0 h 514"/>
                  <a:gd name="T12" fmla="*/ 276 w 298"/>
                  <a:gd name="T13" fmla="*/ 19 h 514"/>
                  <a:gd name="T14" fmla="*/ 269 w 298"/>
                  <a:gd name="T15" fmla="*/ 98 h 514"/>
                  <a:gd name="T16" fmla="*/ 177 w 298"/>
                  <a:gd name="T17" fmla="*/ 73 h 514"/>
                  <a:gd name="T18" fmla="*/ 93 w 298"/>
                  <a:gd name="T19" fmla="*/ 133 h 514"/>
                  <a:gd name="T20" fmla="*/ 298 w 298"/>
                  <a:gd name="T21" fmla="*/ 361 h 514"/>
                  <a:gd name="T22" fmla="*/ 133 w 298"/>
                  <a:gd name="T23" fmla="*/ 514 h 514"/>
                  <a:gd name="T24" fmla="*/ 3 w 298"/>
                  <a:gd name="T25" fmla="*/ 487 h 514"/>
                  <a:gd name="T26" fmla="*/ 7 w 298"/>
                  <a:gd name="T27" fmla="*/ 406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8" h="514">
                    <a:moveTo>
                      <a:pt x="7" y="406"/>
                    </a:moveTo>
                    <a:lnTo>
                      <a:pt x="7" y="406"/>
                    </a:lnTo>
                    <a:cubicBezTo>
                      <a:pt x="42" y="429"/>
                      <a:pt x="91" y="441"/>
                      <a:pt x="116" y="441"/>
                    </a:cubicBezTo>
                    <a:cubicBezTo>
                      <a:pt x="156" y="441"/>
                      <a:pt x="205" y="424"/>
                      <a:pt x="205" y="371"/>
                    </a:cubicBezTo>
                    <a:cubicBezTo>
                      <a:pt x="205" y="281"/>
                      <a:pt x="0" y="289"/>
                      <a:pt x="0" y="151"/>
                    </a:cubicBezTo>
                    <a:cubicBezTo>
                      <a:pt x="0" y="49"/>
                      <a:pt x="73" y="0"/>
                      <a:pt x="167" y="0"/>
                    </a:cubicBezTo>
                    <a:cubicBezTo>
                      <a:pt x="208" y="0"/>
                      <a:pt x="242" y="8"/>
                      <a:pt x="276" y="19"/>
                    </a:cubicBezTo>
                    <a:lnTo>
                      <a:pt x="269" y="98"/>
                    </a:lnTo>
                    <a:cubicBezTo>
                      <a:pt x="249" y="86"/>
                      <a:pt x="197" y="73"/>
                      <a:pt x="177" y="73"/>
                    </a:cubicBezTo>
                    <a:cubicBezTo>
                      <a:pt x="132" y="73"/>
                      <a:pt x="93" y="92"/>
                      <a:pt x="93" y="133"/>
                    </a:cubicBezTo>
                    <a:cubicBezTo>
                      <a:pt x="93" y="233"/>
                      <a:pt x="298" y="204"/>
                      <a:pt x="298" y="361"/>
                    </a:cubicBezTo>
                    <a:cubicBezTo>
                      <a:pt x="298" y="466"/>
                      <a:pt x="218" y="514"/>
                      <a:pt x="133" y="514"/>
                    </a:cubicBezTo>
                    <a:cubicBezTo>
                      <a:pt x="88" y="514"/>
                      <a:pt x="43" y="509"/>
                      <a:pt x="3" y="487"/>
                    </a:cubicBezTo>
                    <a:lnTo>
                      <a:pt x="7" y="406"/>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6" name="Freeform 55"/>
              <p:cNvSpPr>
                <a:spLocks/>
              </p:cNvSpPr>
              <p:nvPr/>
            </p:nvSpPr>
            <p:spPr bwMode="gray">
              <a:xfrm>
                <a:off x="7451725" y="1660526"/>
                <a:ext cx="92075" cy="203200"/>
              </a:xfrm>
              <a:custGeom>
                <a:avLst/>
                <a:gdLst>
                  <a:gd name="T0" fmla="*/ 112 w 329"/>
                  <a:gd name="T1" fmla="*/ 315 h 734"/>
                  <a:gd name="T2" fmla="*/ 112 w 329"/>
                  <a:gd name="T3" fmla="*/ 315 h 734"/>
                  <a:gd name="T4" fmla="*/ 0 w 329"/>
                  <a:gd name="T5" fmla="*/ 315 h 734"/>
                  <a:gd name="T6" fmla="*/ 0 w 329"/>
                  <a:gd name="T7" fmla="*/ 242 h 734"/>
                  <a:gd name="T8" fmla="*/ 112 w 329"/>
                  <a:gd name="T9" fmla="*/ 242 h 734"/>
                  <a:gd name="T10" fmla="*/ 112 w 329"/>
                  <a:gd name="T11" fmla="*/ 197 h 734"/>
                  <a:gd name="T12" fmla="*/ 270 w 329"/>
                  <a:gd name="T13" fmla="*/ 0 h 734"/>
                  <a:gd name="T14" fmla="*/ 329 w 329"/>
                  <a:gd name="T15" fmla="*/ 5 h 734"/>
                  <a:gd name="T16" fmla="*/ 325 w 329"/>
                  <a:gd name="T17" fmla="*/ 79 h 734"/>
                  <a:gd name="T18" fmla="*/ 284 w 329"/>
                  <a:gd name="T19" fmla="*/ 73 h 734"/>
                  <a:gd name="T20" fmla="*/ 199 w 329"/>
                  <a:gd name="T21" fmla="*/ 190 h 734"/>
                  <a:gd name="T22" fmla="*/ 199 w 329"/>
                  <a:gd name="T23" fmla="*/ 242 h 734"/>
                  <a:gd name="T24" fmla="*/ 324 w 329"/>
                  <a:gd name="T25" fmla="*/ 242 h 734"/>
                  <a:gd name="T26" fmla="*/ 324 w 329"/>
                  <a:gd name="T27" fmla="*/ 315 h 734"/>
                  <a:gd name="T28" fmla="*/ 199 w 329"/>
                  <a:gd name="T29" fmla="*/ 315 h 734"/>
                  <a:gd name="T30" fmla="*/ 199 w 329"/>
                  <a:gd name="T31" fmla="*/ 734 h 734"/>
                  <a:gd name="T32" fmla="*/ 112 w 329"/>
                  <a:gd name="T33" fmla="*/ 734 h 734"/>
                  <a:gd name="T34" fmla="*/ 112 w 329"/>
                  <a:gd name="T35" fmla="*/ 315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734">
                    <a:moveTo>
                      <a:pt x="112" y="315"/>
                    </a:moveTo>
                    <a:lnTo>
                      <a:pt x="112" y="315"/>
                    </a:lnTo>
                    <a:lnTo>
                      <a:pt x="0" y="315"/>
                    </a:lnTo>
                    <a:lnTo>
                      <a:pt x="0" y="242"/>
                    </a:lnTo>
                    <a:lnTo>
                      <a:pt x="112" y="242"/>
                    </a:lnTo>
                    <a:lnTo>
                      <a:pt x="112" y="197"/>
                    </a:lnTo>
                    <a:cubicBezTo>
                      <a:pt x="112" y="78"/>
                      <a:pt x="141" y="0"/>
                      <a:pt x="270" y="0"/>
                    </a:cubicBezTo>
                    <a:cubicBezTo>
                      <a:pt x="293" y="0"/>
                      <a:pt x="312" y="2"/>
                      <a:pt x="329" y="5"/>
                    </a:cubicBezTo>
                    <a:lnTo>
                      <a:pt x="325" y="79"/>
                    </a:lnTo>
                    <a:cubicBezTo>
                      <a:pt x="315" y="75"/>
                      <a:pt x="298" y="73"/>
                      <a:pt x="284" y="73"/>
                    </a:cubicBezTo>
                    <a:cubicBezTo>
                      <a:pt x="208" y="73"/>
                      <a:pt x="199" y="123"/>
                      <a:pt x="199" y="190"/>
                    </a:cubicBezTo>
                    <a:lnTo>
                      <a:pt x="199" y="242"/>
                    </a:lnTo>
                    <a:lnTo>
                      <a:pt x="324" y="242"/>
                    </a:lnTo>
                    <a:lnTo>
                      <a:pt x="324" y="315"/>
                    </a:lnTo>
                    <a:lnTo>
                      <a:pt x="199" y="315"/>
                    </a:lnTo>
                    <a:lnTo>
                      <a:pt x="199" y="734"/>
                    </a:lnTo>
                    <a:lnTo>
                      <a:pt x="112" y="734"/>
                    </a:lnTo>
                    <a:lnTo>
                      <a:pt x="112" y="315"/>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7" name="Freeform 56"/>
              <p:cNvSpPr>
                <a:spLocks noEditPoints="1"/>
              </p:cNvSpPr>
              <p:nvPr/>
            </p:nvSpPr>
            <p:spPr bwMode="gray">
              <a:xfrm>
                <a:off x="7564438" y="1725613"/>
                <a:ext cx="134938" cy="141288"/>
              </a:xfrm>
              <a:custGeom>
                <a:avLst/>
                <a:gdLst>
                  <a:gd name="T0" fmla="*/ 242 w 483"/>
                  <a:gd name="T1" fmla="*/ 441 h 514"/>
                  <a:gd name="T2" fmla="*/ 242 w 483"/>
                  <a:gd name="T3" fmla="*/ 441 h 514"/>
                  <a:gd name="T4" fmla="*/ 390 w 483"/>
                  <a:gd name="T5" fmla="*/ 257 h 514"/>
                  <a:gd name="T6" fmla="*/ 242 w 483"/>
                  <a:gd name="T7" fmla="*/ 73 h 514"/>
                  <a:gd name="T8" fmla="*/ 93 w 483"/>
                  <a:gd name="T9" fmla="*/ 257 h 514"/>
                  <a:gd name="T10" fmla="*/ 242 w 483"/>
                  <a:gd name="T11" fmla="*/ 441 h 514"/>
                  <a:gd name="T12" fmla="*/ 242 w 483"/>
                  <a:gd name="T13" fmla="*/ 441 h 514"/>
                  <a:gd name="T14" fmla="*/ 242 w 483"/>
                  <a:gd name="T15" fmla="*/ 0 h 514"/>
                  <a:gd name="T16" fmla="*/ 242 w 483"/>
                  <a:gd name="T17" fmla="*/ 0 h 514"/>
                  <a:gd name="T18" fmla="*/ 483 w 483"/>
                  <a:gd name="T19" fmla="*/ 257 h 514"/>
                  <a:gd name="T20" fmla="*/ 242 w 483"/>
                  <a:gd name="T21" fmla="*/ 514 h 514"/>
                  <a:gd name="T22" fmla="*/ 0 w 483"/>
                  <a:gd name="T23" fmla="*/ 257 h 514"/>
                  <a:gd name="T24" fmla="*/ 242 w 483"/>
                  <a:gd name="T25" fmla="*/ 0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3" h="514">
                    <a:moveTo>
                      <a:pt x="242" y="441"/>
                    </a:moveTo>
                    <a:lnTo>
                      <a:pt x="242" y="441"/>
                    </a:lnTo>
                    <a:cubicBezTo>
                      <a:pt x="344" y="441"/>
                      <a:pt x="390" y="345"/>
                      <a:pt x="390" y="257"/>
                    </a:cubicBezTo>
                    <a:cubicBezTo>
                      <a:pt x="390" y="164"/>
                      <a:pt x="335" y="73"/>
                      <a:pt x="242" y="73"/>
                    </a:cubicBezTo>
                    <a:cubicBezTo>
                      <a:pt x="148" y="73"/>
                      <a:pt x="93" y="164"/>
                      <a:pt x="93" y="257"/>
                    </a:cubicBezTo>
                    <a:cubicBezTo>
                      <a:pt x="93" y="345"/>
                      <a:pt x="139" y="441"/>
                      <a:pt x="242" y="441"/>
                    </a:cubicBezTo>
                    <a:lnTo>
                      <a:pt x="242" y="441"/>
                    </a:lnTo>
                    <a:close/>
                    <a:moveTo>
                      <a:pt x="242" y="0"/>
                    </a:moveTo>
                    <a:lnTo>
                      <a:pt x="242" y="0"/>
                    </a:lnTo>
                    <a:cubicBezTo>
                      <a:pt x="386" y="0"/>
                      <a:pt x="483" y="108"/>
                      <a:pt x="483" y="257"/>
                    </a:cubicBezTo>
                    <a:cubicBezTo>
                      <a:pt x="483" y="397"/>
                      <a:pt x="384" y="514"/>
                      <a:pt x="242" y="514"/>
                    </a:cubicBezTo>
                    <a:cubicBezTo>
                      <a:pt x="99" y="514"/>
                      <a:pt x="0" y="397"/>
                      <a:pt x="0" y="257"/>
                    </a:cubicBezTo>
                    <a:cubicBezTo>
                      <a:pt x="0" y="108"/>
                      <a:pt x="97" y="0"/>
                      <a:pt x="242" y="0"/>
                    </a:cubicBez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57"/>
              <p:cNvSpPr>
                <a:spLocks/>
              </p:cNvSpPr>
              <p:nvPr/>
            </p:nvSpPr>
            <p:spPr bwMode="gray">
              <a:xfrm>
                <a:off x="7737475" y="1725613"/>
                <a:ext cx="74613" cy="138113"/>
              </a:xfrm>
              <a:custGeom>
                <a:avLst/>
                <a:gdLst>
                  <a:gd name="T0" fmla="*/ 0 w 266"/>
                  <a:gd name="T1" fmla="*/ 11 h 503"/>
                  <a:gd name="T2" fmla="*/ 0 w 266"/>
                  <a:gd name="T3" fmla="*/ 11 h 503"/>
                  <a:gd name="T4" fmla="*/ 82 w 266"/>
                  <a:gd name="T5" fmla="*/ 11 h 503"/>
                  <a:gd name="T6" fmla="*/ 82 w 266"/>
                  <a:gd name="T7" fmla="*/ 87 h 503"/>
                  <a:gd name="T8" fmla="*/ 84 w 266"/>
                  <a:gd name="T9" fmla="*/ 87 h 503"/>
                  <a:gd name="T10" fmla="*/ 208 w 266"/>
                  <a:gd name="T11" fmla="*/ 0 h 503"/>
                  <a:gd name="T12" fmla="*/ 266 w 266"/>
                  <a:gd name="T13" fmla="*/ 7 h 503"/>
                  <a:gd name="T14" fmla="*/ 266 w 266"/>
                  <a:gd name="T15" fmla="*/ 87 h 503"/>
                  <a:gd name="T16" fmla="*/ 217 w 266"/>
                  <a:gd name="T17" fmla="*/ 79 h 503"/>
                  <a:gd name="T18" fmla="*/ 88 w 266"/>
                  <a:gd name="T19" fmla="*/ 279 h 503"/>
                  <a:gd name="T20" fmla="*/ 88 w 266"/>
                  <a:gd name="T21" fmla="*/ 503 h 503"/>
                  <a:gd name="T22" fmla="*/ 0 w 266"/>
                  <a:gd name="T23" fmla="*/ 503 h 503"/>
                  <a:gd name="T24" fmla="*/ 0 w 266"/>
                  <a:gd name="T25" fmla="*/ 1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503">
                    <a:moveTo>
                      <a:pt x="0" y="11"/>
                    </a:moveTo>
                    <a:lnTo>
                      <a:pt x="0" y="11"/>
                    </a:lnTo>
                    <a:lnTo>
                      <a:pt x="82" y="11"/>
                    </a:lnTo>
                    <a:lnTo>
                      <a:pt x="82" y="87"/>
                    </a:lnTo>
                    <a:lnTo>
                      <a:pt x="84" y="87"/>
                    </a:lnTo>
                    <a:cubicBezTo>
                      <a:pt x="108" y="37"/>
                      <a:pt x="158" y="0"/>
                      <a:pt x="208" y="0"/>
                    </a:cubicBezTo>
                    <a:cubicBezTo>
                      <a:pt x="234" y="0"/>
                      <a:pt x="247" y="3"/>
                      <a:pt x="266" y="7"/>
                    </a:cubicBezTo>
                    <a:lnTo>
                      <a:pt x="266" y="87"/>
                    </a:lnTo>
                    <a:cubicBezTo>
                      <a:pt x="250" y="81"/>
                      <a:pt x="232" y="79"/>
                      <a:pt x="217" y="79"/>
                    </a:cubicBezTo>
                    <a:cubicBezTo>
                      <a:pt x="139" y="79"/>
                      <a:pt x="88" y="156"/>
                      <a:pt x="88" y="279"/>
                    </a:cubicBezTo>
                    <a:lnTo>
                      <a:pt x="88" y="503"/>
                    </a:lnTo>
                    <a:lnTo>
                      <a:pt x="0" y="503"/>
                    </a:lnTo>
                    <a:lnTo>
                      <a:pt x="0" y="11"/>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9" name="Freeform 58"/>
              <p:cNvSpPr>
                <a:spLocks/>
              </p:cNvSpPr>
              <p:nvPr/>
            </p:nvSpPr>
            <p:spPr bwMode="gray">
              <a:xfrm>
                <a:off x="7845425" y="1725613"/>
                <a:ext cx="188913" cy="138113"/>
              </a:xfrm>
              <a:custGeom>
                <a:avLst/>
                <a:gdLst>
                  <a:gd name="T0" fmla="*/ 0 w 681"/>
                  <a:gd name="T1" fmla="*/ 11 h 503"/>
                  <a:gd name="T2" fmla="*/ 0 w 681"/>
                  <a:gd name="T3" fmla="*/ 11 h 503"/>
                  <a:gd name="T4" fmla="*/ 82 w 681"/>
                  <a:gd name="T5" fmla="*/ 11 h 503"/>
                  <a:gd name="T6" fmla="*/ 82 w 681"/>
                  <a:gd name="T7" fmla="*/ 83 h 503"/>
                  <a:gd name="T8" fmla="*/ 83 w 681"/>
                  <a:gd name="T9" fmla="*/ 83 h 503"/>
                  <a:gd name="T10" fmla="*/ 234 w 681"/>
                  <a:gd name="T11" fmla="*/ 0 h 503"/>
                  <a:gd name="T12" fmla="*/ 369 w 681"/>
                  <a:gd name="T13" fmla="*/ 95 h 503"/>
                  <a:gd name="T14" fmla="*/ 516 w 681"/>
                  <a:gd name="T15" fmla="*/ 0 h 503"/>
                  <a:gd name="T16" fmla="*/ 681 w 681"/>
                  <a:gd name="T17" fmla="*/ 188 h 503"/>
                  <a:gd name="T18" fmla="*/ 681 w 681"/>
                  <a:gd name="T19" fmla="*/ 503 h 503"/>
                  <a:gd name="T20" fmla="*/ 593 w 681"/>
                  <a:gd name="T21" fmla="*/ 503 h 503"/>
                  <a:gd name="T22" fmla="*/ 593 w 681"/>
                  <a:gd name="T23" fmla="*/ 210 h 503"/>
                  <a:gd name="T24" fmla="*/ 509 w 681"/>
                  <a:gd name="T25" fmla="*/ 73 h 503"/>
                  <a:gd name="T26" fmla="*/ 384 w 681"/>
                  <a:gd name="T27" fmla="*/ 255 h 503"/>
                  <a:gd name="T28" fmla="*/ 384 w 681"/>
                  <a:gd name="T29" fmla="*/ 503 h 503"/>
                  <a:gd name="T30" fmla="*/ 297 w 681"/>
                  <a:gd name="T31" fmla="*/ 503 h 503"/>
                  <a:gd name="T32" fmla="*/ 297 w 681"/>
                  <a:gd name="T33" fmla="*/ 210 h 503"/>
                  <a:gd name="T34" fmla="*/ 212 w 681"/>
                  <a:gd name="T35" fmla="*/ 73 h 503"/>
                  <a:gd name="T36" fmla="*/ 87 w 681"/>
                  <a:gd name="T37" fmla="*/ 255 h 503"/>
                  <a:gd name="T38" fmla="*/ 87 w 681"/>
                  <a:gd name="T39" fmla="*/ 503 h 503"/>
                  <a:gd name="T40" fmla="*/ 0 w 681"/>
                  <a:gd name="T41" fmla="*/ 503 h 503"/>
                  <a:gd name="T42" fmla="*/ 0 w 681"/>
                  <a:gd name="T43" fmla="*/ 1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1" h="503">
                    <a:moveTo>
                      <a:pt x="0" y="11"/>
                    </a:moveTo>
                    <a:lnTo>
                      <a:pt x="0" y="11"/>
                    </a:lnTo>
                    <a:lnTo>
                      <a:pt x="82" y="11"/>
                    </a:lnTo>
                    <a:lnTo>
                      <a:pt x="82" y="83"/>
                    </a:lnTo>
                    <a:lnTo>
                      <a:pt x="83" y="83"/>
                    </a:lnTo>
                    <a:cubicBezTo>
                      <a:pt x="117" y="26"/>
                      <a:pt x="164" y="0"/>
                      <a:pt x="234" y="0"/>
                    </a:cubicBezTo>
                    <a:cubicBezTo>
                      <a:pt x="289" y="0"/>
                      <a:pt x="344" y="29"/>
                      <a:pt x="369" y="95"/>
                    </a:cubicBezTo>
                    <a:cubicBezTo>
                      <a:pt x="402" y="25"/>
                      <a:pt x="473" y="0"/>
                      <a:pt x="516" y="0"/>
                    </a:cubicBezTo>
                    <a:cubicBezTo>
                      <a:pt x="637" y="0"/>
                      <a:pt x="681" y="81"/>
                      <a:pt x="681" y="188"/>
                    </a:cubicBezTo>
                    <a:lnTo>
                      <a:pt x="681" y="503"/>
                    </a:lnTo>
                    <a:lnTo>
                      <a:pt x="593" y="503"/>
                    </a:lnTo>
                    <a:lnTo>
                      <a:pt x="593" y="210"/>
                    </a:lnTo>
                    <a:cubicBezTo>
                      <a:pt x="593" y="149"/>
                      <a:pt x="579" y="73"/>
                      <a:pt x="509" y="73"/>
                    </a:cubicBezTo>
                    <a:cubicBezTo>
                      <a:pt x="419" y="73"/>
                      <a:pt x="384" y="164"/>
                      <a:pt x="384" y="255"/>
                    </a:cubicBezTo>
                    <a:lnTo>
                      <a:pt x="384" y="503"/>
                    </a:lnTo>
                    <a:lnTo>
                      <a:pt x="297" y="503"/>
                    </a:lnTo>
                    <a:lnTo>
                      <a:pt x="297" y="210"/>
                    </a:lnTo>
                    <a:cubicBezTo>
                      <a:pt x="297" y="149"/>
                      <a:pt x="282" y="73"/>
                      <a:pt x="212" y="73"/>
                    </a:cubicBezTo>
                    <a:cubicBezTo>
                      <a:pt x="122" y="73"/>
                      <a:pt x="87" y="164"/>
                      <a:pt x="87" y="255"/>
                    </a:cubicBezTo>
                    <a:lnTo>
                      <a:pt x="87" y="503"/>
                    </a:lnTo>
                    <a:lnTo>
                      <a:pt x="0" y="503"/>
                    </a:lnTo>
                    <a:lnTo>
                      <a:pt x="0" y="11"/>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0" name="Freeform 59"/>
              <p:cNvSpPr>
                <a:spLocks noEditPoints="1"/>
              </p:cNvSpPr>
              <p:nvPr/>
            </p:nvSpPr>
            <p:spPr bwMode="gray">
              <a:xfrm>
                <a:off x="8081963" y="1670051"/>
                <a:ext cx="28575" cy="193675"/>
              </a:xfrm>
              <a:custGeom>
                <a:avLst/>
                <a:gdLst>
                  <a:gd name="T0" fmla="*/ 6 w 99"/>
                  <a:gd name="T1" fmla="*/ 212 h 704"/>
                  <a:gd name="T2" fmla="*/ 6 w 99"/>
                  <a:gd name="T3" fmla="*/ 212 h 704"/>
                  <a:gd name="T4" fmla="*/ 93 w 99"/>
                  <a:gd name="T5" fmla="*/ 212 h 704"/>
                  <a:gd name="T6" fmla="*/ 93 w 99"/>
                  <a:gd name="T7" fmla="*/ 704 h 704"/>
                  <a:gd name="T8" fmla="*/ 6 w 99"/>
                  <a:gd name="T9" fmla="*/ 704 h 704"/>
                  <a:gd name="T10" fmla="*/ 6 w 99"/>
                  <a:gd name="T11" fmla="*/ 212 h 704"/>
                  <a:gd name="T12" fmla="*/ 0 w 99"/>
                  <a:gd name="T13" fmla="*/ 0 h 704"/>
                  <a:gd name="T14" fmla="*/ 0 w 99"/>
                  <a:gd name="T15" fmla="*/ 0 h 704"/>
                  <a:gd name="T16" fmla="*/ 99 w 99"/>
                  <a:gd name="T17" fmla="*/ 0 h 704"/>
                  <a:gd name="T18" fmla="*/ 99 w 99"/>
                  <a:gd name="T19" fmla="*/ 103 h 704"/>
                  <a:gd name="T20" fmla="*/ 0 w 99"/>
                  <a:gd name="T21" fmla="*/ 103 h 704"/>
                  <a:gd name="T22" fmla="*/ 0 w 99"/>
                  <a:gd name="T23"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704">
                    <a:moveTo>
                      <a:pt x="6" y="212"/>
                    </a:moveTo>
                    <a:lnTo>
                      <a:pt x="6" y="212"/>
                    </a:lnTo>
                    <a:lnTo>
                      <a:pt x="93" y="212"/>
                    </a:lnTo>
                    <a:lnTo>
                      <a:pt x="93" y="704"/>
                    </a:lnTo>
                    <a:lnTo>
                      <a:pt x="6" y="704"/>
                    </a:lnTo>
                    <a:lnTo>
                      <a:pt x="6" y="212"/>
                    </a:lnTo>
                    <a:close/>
                    <a:moveTo>
                      <a:pt x="0" y="0"/>
                    </a:moveTo>
                    <a:lnTo>
                      <a:pt x="0" y="0"/>
                    </a:lnTo>
                    <a:lnTo>
                      <a:pt x="99" y="0"/>
                    </a:lnTo>
                    <a:lnTo>
                      <a:pt x="99" y="103"/>
                    </a:lnTo>
                    <a:lnTo>
                      <a:pt x="0" y="103"/>
                    </a:lnTo>
                    <a:lnTo>
                      <a:pt x="0" y="0"/>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60"/>
              <p:cNvSpPr>
                <a:spLocks/>
              </p:cNvSpPr>
              <p:nvPr/>
            </p:nvSpPr>
            <p:spPr bwMode="gray">
              <a:xfrm>
                <a:off x="8159750" y="1725613"/>
                <a:ext cx="115888" cy="138113"/>
              </a:xfrm>
              <a:custGeom>
                <a:avLst/>
                <a:gdLst>
                  <a:gd name="T0" fmla="*/ 0 w 419"/>
                  <a:gd name="T1" fmla="*/ 11 h 503"/>
                  <a:gd name="T2" fmla="*/ 0 w 419"/>
                  <a:gd name="T3" fmla="*/ 11 h 503"/>
                  <a:gd name="T4" fmla="*/ 84 w 419"/>
                  <a:gd name="T5" fmla="*/ 11 h 503"/>
                  <a:gd name="T6" fmla="*/ 84 w 419"/>
                  <a:gd name="T7" fmla="*/ 89 h 503"/>
                  <a:gd name="T8" fmla="*/ 86 w 419"/>
                  <a:gd name="T9" fmla="*/ 89 h 503"/>
                  <a:gd name="T10" fmla="*/ 242 w 419"/>
                  <a:gd name="T11" fmla="*/ 0 h 503"/>
                  <a:gd name="T12" fmla="*/ 419 w 419"/>
                  <a:gd name="T13" fmla="*/ 211 h 503"/>
                  <a:gd name="T14" fmla="*/ 419 w 419"/>
                  <a:gd name="T15" fmla="*/ 503 h 503"/>
                  <a:gd name="T16" fmla="*/ 332 w 419"/>
                  <a:gd name="T17" fmla="*/ 503 h 503"/>
                  <a:gd name="T18" fmla="*/ 332 w 419"/>
                  <a:gd name="T19" fmla="*/ 249 h 503"/>
                  <a:gd name="T20" fmla="*/ 231 w 419"/>
                  <a:gd name="T21" fmla="*/ 73 h 503"/>
                  <a:gd name="T22" fmla="*/ 87 w 419"/>
                  <a:gd name="T23" fmla="*/ 275 h 503"/>
                  <a:gd name="T24" fmla="*/ 87 w 419"/>
                  <a:gd name="T25" fmla="*/ 503 h 503"/>
                  <a:gd name="T26" fmla="*/ 0 w 419"/>
                  <a:gd name="T27" fmla="*/ 503 h 503"/>
                  <a:gd name="T28" fmla="*/ 0 w 419"/>
                  <a:gd name="T29" fmla="*/ 1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03">
                    <a:moveTo>
                      <a:pt x="0" y="11"/>
                    </a:moveTo>
                    <a:lnTo>
                      <a:pt x="0" y="11"/>
                    </a:lnTo>
                    <a:lnTo>
                      <a:pt x="84" y="11"/>
                    </a:lnTo>
                    <a:lnTo>
                      <a:pt x="84" y="89"/>
                    </a:lnTo>
                    <a:lnTo>
                      <a:pt x="86" y="89"/>
                    </a:lnTo>
                    <a:cubicBezTo>
                      <a:pt x="113" y="34"/>
                      <a:pt x="176" y="0"/>
                      <a:pt x="242" y="0"/>
                    </a:cubicBezTo>
                    <a:cubicBezTo>
                      <a:pt x="364" y="0"/>
                      <a:pt x="419" y="79"/>
                      <a:pt x="419" y="211"/>
                    </a:cubicBezTo>
                    <a:lnTo>
                      <a:pt x="419" y="503"/>
                    </a:lnTo>
                    <a:lnTo>
                      <a:pt x="332" y="503"/>
                    </a:lnTo>
                    <a:lnTo>
                      <a:pt x="332" y="249"/>
                    </a:lnTo>
                    <a:cubicBezTo>
                      <a:pt x="332" y="134"/>
                      <a:pt x="308" y="78"/>
                      <a:pt x="231" y="73"/>
                    </a:cubicBezTo>
                    <a:cubicBezTo>
                      <a:pt x="132" y="73"/>
                      <a:pt x="87" y="156"/>
                      <a:pt x="87" y="275"/>
                    </a:cubicBezTo>
                    <a:lnTo>
                      <a:pt x="87" y="503"/>
                    </a:lnTo>
                    <a:lnTo>
                      <a:pt x="0" y="503"/>
                    </a:lnTo>
                    <a:lnTo>
                      <a:pt x="0" y="11"/>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2" name="Freeform 61"/>
              <p:cNvSpPr>
                <a:spLocks noEditPoints="1"/>
              </p:cNvSpPr>
              <p:nvPr/>
            </p:nvSpPr>
            <p:spPr bwMode="gray">
              <a:xfrm>
                <a:off x="8315325" y="1725613"/>
                <a:ext cx="125413" cy="198438"/>
              </a:xfrm>
              <a:custGeom>
                <a:avLst/>
                <a:gdLst>
                  <a:gd name="T0" fmla="*/ 364 w 451"/>
                  <a:gd name="T1" fmla="*/ 263 h 717"/>
                  <a:gd name="T2" fmla="*/ 364 w 451"/>
                  <a:gd name="T3" fmla="*/ 263 h 717"/>
                  <a:gd name="T4" fmla="*/ 225 w 451"/>
                  <a:gd name="T5" fmla="*/ 73 h 717"/>
                  <a:gd name="T6" fmla="*/ 93 w 451"/>
                  <a:gd name="T7" fmla="*/ 256 h 717"/>
                  <a:gd name="T8" fmla="*/ 225 w 451"/>
                  <a:gd name="T9" fmla="*/ 429 h 717"/>
                  <a:gd name="T10" fmla="*/ 364 w 451"/>
                  <a:gd name="T11" fmla="*/ 263 h 717"/>
                  <a:gd name="T12" fmla="*/ 364 w 451"/>
                  <a:gd name="T13" fmla="*/ 263 h 717"/>
                  <a:gd name="T14" fmla="*/ 451 w 451"/>
                  <a:gd name="T15" fmla="*/ 482 h 717"/>
                  <a:gd name="T16" fmla="*/ 451 w 451"/>
                  <a:gd name="T17" fmla="*/ 482 h 717"/>
                  <a:gd name="T18" fmla="*/ 206 w 451"/>
                  <a:gd name="T19" fmla="*/ 717 h 717"/>
                  <a:gd name="T20" fmla="*/ 36 w 451"/>
                  <a:gd name="T21" fmla="*/ 683 h 717"/>
                  <a:gd name="T22" fmla="*/ 46 w 451"/>
                  <a:gd name="T23" fmla="*/ 599 h 717"/>
                  <a:gd name="T24" fmla="*/ 217 w 451"/>
                  <a:gd name="T25" fmla="*/ 643 h 717"/>
                  <a:gd name="T26" fmla="*/ 364 w 451"/>
                  <a:gd name="T27" fmla="*/ 475 h 717"/>
                  <a:gd name="T28" fmla="*/ 364 w 451"/>
                  <a:gd name="T29" fmla="*/ 427 h 717"/>
                  <a:gd name="T30" fmla="*/ 362 w 451"/>
                  <a:gd name="T31" fmla="*/ 427 h 717"/>
                  <a:gd name="T32" fmla="*/ 203 w 451"/>
                  <a:gd name="T33" fmla="*/ 503 h 717"/>
                  <a:gd name="T34" fmla="*/ 0 w 451"/>
                  <a:gd name="T35" fmla="*/ 261 h 717"/>
                  <a:gd name="T36" fmla="*/ 212 w 451"/>
                  <a:gd name="T37" fmla="*/ 0 h 717"/>
                  <a:gd name="T38" fmla="*/ 368 w 451"/>
                  <a:gd name="T39" fmla="*/ 84 h 717"/>
                  <a:gd name="T40" fmla="*/ 370 w 451"/>
                  <a:gd name="T41" fmla="*/ 84 h 717"/>
                  <a:gd name="T42" fmla="*/ 370 w 451"/>
                  <a:gd name="T43" fmla="*/ 11 h 717"/>
                  <a:gd name="T44" fmla="*/ 451 w 451"/>
                  <a:gd name="T45" fmla="*/ 11 h 717"/>
                  <a:gd name="T46" fmla="*/ 451 w 451"/>
                  <a:gd name="T47" fmla="*/ 4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1" h="717">
                    <a:moveTo>
                      <a:pt x="364" y="263"/>
                    </a:moveTo>
                    <a:lnTo>
                      <a:pt x="364" y="263"/>
                    </a:lnTo>
                    <a:cubicBezTo>
                      <a:pt x="364" y="161"/>
                      <a:pt x="318" y="73"/>
                      <a:pt x="225" y="73"/>
                    </a:cubicBezTo>
                    <a:cubicBezTo>
                      <a:pt x="137" y="73"/>
                      <a:pt x="93" y="172"/>
                      <a:pt x="93" y="256"/>
                    </a:cubicBezTo>
                    <a:cubicBezTo>
                      <a:pt x="93" y="349"/>
                      <a:pt x="143" y="429"/>
                      <a:pt x="225" y="429"/>
                    </a:cubicBezTo>
                    <a:cubicBezTo>
                      <a:pt x="307" y="429"/>
                      <a:pt x="364" y="354"/>
                      <a:pt x="364" y="263"/>
                    </a:cubicBezTo>
                    <a:lnTo>
                      <a:pt x="364" y="263"/>
                    </a:lnTo>
                    <a:close/>
                    <a:moveTo>
                      <a:pt x="451" y="482"/>
                    </a:moveTo>
                    <a:lnTo>
                      <a:pt x="451" y="482"/>
                    </a:lnTo>
                    <a:cubicBezTo>
                      <a:pt x="451" y="631"/>
                      <a:pt x="377" y="717"/>
                      <a:pt x="206" y="717"/>
                    </a:cubicBezTo>
                    <a:cubicBezTo>
                      <a:pt x="156" y="717"/>
                      <a:pt x="112" y="710"/>
                      <a:pt x="36" y="683"/>
                    </a:cubicBezTo>
                    <a:lnTo>
                      <a:pt x="46" y="599"/>
                    </a:lnTo>
                    <a:cubicBezTo>
                      <a:pt x="112" y="631"/>
                      <a:pt x="153" y="643"/>
                      <a:pt x="217" y="643"/>
                    </a:cubicBezTo>
                    <a:cubicBezTo>
                      <a:pt x="309" y="643"/>
                      <a:pt x="364" y="579"/>
                      <a:pt x="364" y="475"/>
                    </a:cubicBezTo>
                    <a:lnTo>
                      <a:pt x="364" y="427"/>
                    </a:lnTo>
                    <a:lnTo>
                      <a:pt x="362" y="427"/>
                    </a:lnTo>
                    <a:cubicBezTo>
                      <a:pt x="325" y="478"/>
                      <a:pt x="263" y="503"/>
                      <a:pt x="203" y="503"/>
                    </a:cubicBezTo>
                    <a:cubicBezTo>
                      <a:pt x="67" y="503"/>
                      <a:pt x="0" y="388"/>
                      <a:pt x="0" y="261"/>
                    </a:cubicBezTo>
                    <a:cubicBezTo>
                      <a:pt x="0" y="135"/>
                      <a:pt x="69" y="0"/>
                      <a:pt x="212" y="0"/>
                    </a:cubicBezTo>
                    <a:cubicBezTo>
                      <a:pt x="296" y="0"/>
                      <a:pt x="342" y="32"/>
                      <a:pt x="368" y="84"/>
                    </a:cubicBezTo>
                    <a:lnTo>
                      <a:pt x="370" y="84"/>
                    </a:lnTo>
                    <a:lnTo>
                      <a:pt x="370" y="11"/>
                    </a:lnTo>
                    <a:lnTo>
                      <a:pt x="451" y="11"/>
                    </a:lnTo>
                    <a:lnTo>
                      <a:pt x="451" y="482"/>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3" name="Freeform 62"/>
              <p:cNvSpPr>
                <a:spLocks noEditPoints="1"/>
              </p:cNvSpPr>
              <p:nvPr/>
            </p:nvSpPr>
            <p:spPr bwMode="gray">
              <a:xfrm>
                <a:off x="8548688" y="1677988"/>
                <a:ext cx="180975" cy="185738"/>
              </a:xfrm>
              <a:custGeom>
                <a:avLst/>
                <a:gdLst>
                  <a:gd name="T0" fmla="*/ 323 w 649"/>
                  <a:gd name="T1" fmla="*/ 91 h 673"/>
                  <a:gd name="T2" fmla="*/ 323 w 649"/>
                  <a:gd name="T3" fmla="*/ 91 h 673"/>
                  <a:gd name="T4" fmla="*/ 193 w 649"/>
                  <a:gd name="T5" fmla="*/ 424 h 673"/>
                  <a:gd name="T6" fmla="*/ 452 w 649"/>
                  <a:gd name="T7" fmla="*/ 424 h 673"/>
                  <a:gd name="T8" fmla="*/ 323 w 649"/>
                  <a:gd name="T9" fmla="*/ 91 h 673"/>
                  <a:gd name="T10" fmla="*/ 323 w 649"/>
                  <a:gd name="T11" fmla="*/ 91 h 673"/>
                  <a:gd name="T12" fmla="*/ 277 w 649"/>
                  <a:gd name="T13" fmla="*/ 0 h 673"/>
                  <a:gd name="T14" fmla="*/ 277 w 649"/>
                  <a:gd name="T15" fmla="*/ 0 h 673"/>
                  <a:gd name="T16" fmla="*/ 375 w 649"/>
                  <a:gd name="T17" fmla="*/ 0 h 673"/>
                  <a:gd name="T18" fmla="*/ 649 w 649"/>
                  <a:gd name="T19" fmla="*/ 673 h 673"/>
                  <a:gd name="T20" fmla="*/ 548 w 649"/>
                  <a:gd name="T21" fmla="*/ 673 h 673"/>
                  <a:gd name="T22" fmla="*/ 482 w 649"/>
                  <a:gd name="T23" fmla="*/ 503 h 673"/>
                  <a:gd name="T24" fmla="*/ 164 w 649"/>
                  <a:gd name="T25" fmla="*/ 503 h 673"/>
                  <a:gd name="T26" fmla="*/ 98 w 649"/>
                  <a:gd name="T27" fmla="*/ 673 h 673"/>
                  <a:gd name="T28" fmla="*/ 0 w 649"/>
                  <a:gd name="T29" fmla="*/ 673 h 673"/>
                  <a:gd name="T30" fmla="*/ 277 w 649"/>
                  <a:gd name="T31"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9" h="673">
                    <a:moveTo>
                      <a:pt x="323" y="91"/>
                    </a:moveTo>
                    <a:lnTo>
                      <a:pt x="323" y="91"/>
                    </a:lnTo>
                    <a:lnTo>
                      <a:pt x="193" y="424"/>
                    </a:lnTo>
                    <a:lnTo>
                      <a:pt x="452" y="424"/>
                    </a:lnTo>
                    <a:lnTo>
                      <a:pt x="323" y="91"/>
                    </a:lnTo>
                    <a:lnTo>
                      <a:pt x="323" y="91"/>
                    </a:lnTo>
                    <a:close/>
                    <a:moveTo>
                      <a:pt x="277" y="0"/>
                    </a:moveTo>
                    <a:lnTo>
                      <a:pt x="277" y="0"/>
                    </a:lnTo>
                    <a:lnTo>
                      <a:pt x="375" y="0"/>
                    </a:lnTo>
                    <a:lnTo>
                      <a:pt x="649" y="673"/>
                    </a:lnTo>
                    <a:lnTo>
                      <a:pt x="548" y="673"/>
                    </a:lnTo>
                    <a:lnTo>
                      <a:pt x="482" y="503"/>
                    </a:lnTo>
                    <a:lnTo>
                      <a:pt x="164" y="503"/>
                    </a:lnTo>
                    <a:lnTo>
                      <a:pt x="98" y="673"/>
                    </a:lnTo>
                    <a:lnTo>
                      <a:pt x="0" y="673"/>
                    </a:lnTo>
                    <a:lnTo>
                      <a:pt x="277" y="0"/>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63"/>
              <p:cNvSpPr>
                <a:spLocks/>
              </p:cNvSpPr>
              <p:nvPr/>
            </p:nvSpPr>
            <p:spPr bwMode="gray">
              <a:xfrm>
                <a:off x="8747125" y="1725613"/>
                <a:ext cx="82550" cy="141288"/>
              </a:xfrm>
              <a:custGeom>
                <a:avLst/>
                <a:gdLst>
                  <a:gd name="T0" fmla="*/ 8 w 299"/>
                  <a:gd name="T1" fmla="*/ 406 h 514"/>
                  <a:gd name="T2" fmla="*/ 8 w 299"/>
                  <a:gd name="T3" fmla="*/ 406 h 514"/>
                  <a:gd name="T4" fmla="*/ 116 w 299"/>
                  <a:gd name="T5" fmla="*/ 441 h 514"/>
                  <a:gd name="T6" fmla="*/ 206 w 299"/>
                  <a:gd name="T7" fmla="*/ 371 h 514"/>
                  <a:gd name="T8" fmla="*/ 0 w 299"/>
                  <a:gd name="T9" fmla="*/ 151 h 514"/>
                  <a:gd name="T10" fmla="*/ 168 w 299"/>
                  <a:gd name="T11" fmla="*/ 0 h 514"/>
                  <a:gd name="T12" fmla="*/ 277 w 299"/>
                  <a:gd name="T13" fmla="*/ 19 h 514"/>
                  <a:gd name="T14" fmla="*/ 269 w 299"/>
                  <a:gd name="T15" fmla="*/ 98 h 514"/>
                  <a:gd name="T16" fmla="*/ 177 w 299"/>
                  <a:gd name="T17" fmla="*/ 73 h 514"/>
                  <a:gd name="T18" fmla="*/ 93 w 299"/>
                  <a:gd name="T19" fmla="*/ 133 h 514"/>
                  <a:gd name="T20" fmla="*/ 299 w 299"/>
                  <a:gd name="T21" fmla="*/ 361 h 514"/>
                  <a:gd name="T22" fmla="*/ 133 w 299"/>
                  <a:gd name="T23" fmla="*/ 514 h 514"/>
                  <a:gd name="T24" fmla="*/ 3 w 299"/>
                  <a:gd name="T25" fmla="*/ 487 h 514"/>
                  <a:gd name="T26" fmla="*/ 8 w 299"/>
                  <a:gd name="T27" fmla="*/ 406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9" h="514">
                    <a:moveTo>
                      <a:pt x="8" y="406"/>
                    </a:moveTo>
                    <a:lnTo>
                      <a:pt x="8" y="406"/>
                    </a:lnTo>
                    <a:cubicBezTo>
                      <a:pt x="42" y="429"/>
                      <a:pt x="91" y="441"/>
                      <a:pt x="116" y="441"/>
                    </a:cubicBezTo>
                    <a:cubicBezTo>
                      <a:pt x="157" y="441"/>
                      <a:pt x="206" y="424"/>
                      <a:pt x="206" y="371"/>
                    </a:cubicBezTo>
                    <a:cubicBezTo>
                      <a:pt x="206" y="281"/>
                      <a:pt x="0" y="289"/>
                      <a:pt x="0" y="151"/>
                    </a:cubicBezTo>
                    <a:cubicBezTo>
                      <a:pt x="0" y="49"/>
                      <a:pt x="74" y="0"/>
                      <a:pt x="168" y="0"/>
                    </a:cubicBezTo>
                    <a:cubicBezTo>
                      <a:pt x="208" y="0"/>
                      <a:pt x="242" y="8"/>
                      <a:pt x="277" y="19"/>
                    </a:cubicBezTo>
                    <a:lnTo>
                      <a:pt x="269" y="98"/>
                    </a:lnTo>
                    <a:cubicBezTo>
                      <a:pt x="250" y="86"/>
                      <a:pt x="198" y="73"/>
                      <a:pt x="177" y="73"/>
                    </a:cubicBezTo>
                    <a:cubicBezTo>
                      <a:pt x="132" y="73"/>
                      <a:pt x="93" y="92"/>
                      <a:pt x="93" y="133"/>
                    </a:cubicBezTo>
                    <a:cubicBezTo>
                      <a:pt x="93" y="233"/>
                      <a:pt x="299" y="204"/>
                      <a:pt x="299" y="361"/>
                    </a:cubicBezTo>
                    <a:cubicBezTo>
                      <a:pt x="299" y="466"/>
                      <a:pt x="218" y="514"/>
                      <a:pt x="133" y="514"/>
                    </a:cubicBezTo>
                    <a:cubicBezTo>
                      <a:pt x="89" y="514"/>
                      <a:pt x="43" y="509"/>
                      <a:pt x="3" y="487"/>
                    </a:cubicBezTo>
                    <a:lnTo>
                      <a:pt x="8" y="406"/>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5" name="Freeform 64"/>
              <p:cNvSpPr>
                <a:spLocks/>
              </p:cNvSpPr>
              <p:nvPr/>
            </p:nvSpPr>
            <p:spPr bwMode="gray">
              <a:xfrm>
                <a:off x="8853488" y="1725613"/>
                <a:ext cx="84138" cy="141288"/>
              </a:xfrm>
              <a:custGeom>
                <a:avLst/>
                <a:gdLst>
                  <a:gd name="T0" fmla="*/ 8 w 299"/>
                  <a:gd name="T1" fmla="*/ 406 h 514"/>
                  <a:gd name="T2" fmla="*/ 8 w 299"/>
                  <a:gd name="T3" fmla="*/ 406 h 514"/>
                  <a:gd name="T4" fmla="*/ 117 w 299"/>
                  <a:gd name="T5" fmla="*/ 441 h 514"/>
                  <a:gd name="T6" fmla="*/ 206 w 299"/>
                  <a:gd name="T7" fmla="*/ 371 h 514"/>
                  <a:gd name="T8" fmla="*/ 0 w 299"/>
                  <a:gd name="T9" fmla="*/ 151 h 514"/>
                  <a:gd name="T10" fmla="*/ 168 w 299"/>
                  <a:gd name="T11" fmla="*/ 0 h 514"/>
                  <a:gd name="T12" fmla="*/ 277 w 299"/>
                  <a:gd name="T13" fmla="*/ 19 h 514"/>
                  <a:gd name="T14" fmla="*/ 269 w 299"/>
                  <a:gd name="T15" fmla="*/ 98 h 514"/>
                  <a:gd name="T16" fmla="*/ 177 w 299"/>
                  <a:gd name="T17" fmla="*/ 73 h 514"/>
                  <a:gd name="T18" fmla="*/ 93 w 299"/>
                  <a:gd name="T19" fmla="*/ 133 h 514"/>
                  <a:gd name="T20" fmla="*/ 299 w 299"/>
                  <a:gd name="T21" fmla="*/ 361 h 514"/>
                  <a:gd name="T22" fmla="*/ 133 w 299"/>
                  <a:gd name="T23" fmla="*/ 514 h 514"/>
                  <a:gd name="T24" fmla="*/ 3 w 299"/>
                  <a:gd name="T25" fmla="*/ 487 h 514"/>
                  <a:gd name="T26" fmla="*/ 8 w 299"/>
                  <a:gd name="T27" fmla="*/ 406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9" h="514">
                    <a:moveTo>
                      <a:pt x="8" y="406"/>
                    </a:moveTo>
                    <a:lnTo>
                      <a:pt x="8" y="406"/>
                    </a:lnTo>
                    <a:cubicBezTo>
                      <a:pt x="42" y="429"/>
                      <a:pt x="92" y="441"/>
                      <a:pt x="117" y="441"/>
                    </a:cubicBezTo>
                    <a:cubicBezTo>
                      <a:pt x="156" y="441"/>
                      <a:pt x="206" y="424"/>
                      <a:pt x="206" y="371"/>
                    </a:cubicBezTo>
                    <a:cubicBezTo>
                      <a:pt x="206" y="281"/>
                      <a:pt x="0" y="289"/>
                      <a:pt x="0" y="151"/>
                    </a:cubicBezTo>
                    <a:cubicBezTo>
                      <a:pt x="0" y="49"/>
                      <a:pt x="74" y="0"/>
                      <a:pt x="168" y="0"/>
                    </a:cubicBezTo>
                    <a:cubicBezTo>
                      <a:pt x="209" y="0"/>
                      <a:pt x="242" y="8"/>
                      <a:pt x="277" y="19"/>
                    </a:cubicBezTo>
                    <a:lnTo>
                      <a:pt x="269" y="98"/>
                    </a:lnTo>
                    <a:cubicBezTo>
                      <a:pt x="250" y="86"/>
                      <a:pt x="198" y="73"/>
                      <a:pt x="177" y="73"/>
                    </a:cubicBezTo>
                    <a:cubicBezTo>
                      <a:pt x="132" y="73"/>
                      <a:pt x="93" y="92"/>
                      <a:pt x="93" y="133"/>
                    </a:cubicBezTo>
                    <a:cubicBezTo>
                      <a:pt x="93" y="233"/>
                      <a:pt x="299" y="204"/>
                      <a:pt x="299" y="361"/>
                    </a:cubicBezTo>
                    <a:cubicBezTo>
                      <a:pt x="299" y="466"/>
                      <a:pt x="218" y="514"/>
                      <a:pt x="133" y="514"/>
                    </a:cubicBezTo>
                    <a:cubicBezTo>
                      <a:pt x="89" y="514"/>
                      <a:pt x="43" y="509"/>
                      <a:pt x="3" y="487"/>
                    </a:cubicBezTo>
                    <a:lnTo>
                      <a:pt x="8" y="406"/>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6" name="Freeform 65"/>
              <p:cNvSpPr>
                <a:spLocks/>
              </p:cNvSpPr>
              <p:nvPr/>
            </p:nvSpPr>
            <p:spPr bwMode="gray">
              <a:xfrm>
                <a:off x="8972550" y="1728788"/>
                <a:ext cx="117475" cy="138113"/>
              </a:xfrm>
              <a:custGeom>
                <a:avLst/>
                <a:gdLst>
                  <a:gd name="T0" fmla="*/ 420 w 420"/>
                  <a:gd name="T1" fmla="*/ 492 h 503"/>
                  <a:gd name="T2" fmla="*/ 420 w 420"/>
                  <a:gd name="T3" fmla="*/ 492 h 503"/>
                  <a:gd name="T4" fmla="*/ 335 w 420"/>
                  <a:gd name="T5" fmla="*/ 492 h 503"/>
                  <a:gd name="T6" fmla="*/ 335 w 420"/>
                  <a:gd name="T7" fmla="*/ 414 h 503"/>
                  <a:gd name="T8" fmla="*/ 333 w 420"/>
                  <a:gd name="T9" fmla="*/ 414 h 503"/>
                  <a:gd name="T10" fmla="*/ 178 w 420"/>
                  <a:gd name="T11" fmla="*/ 503 h 503"/>
                  <a:gd name="T12" fmla="*/ 0 w 420"/>
                  <a:gd name="T13" fmla="*/ 292 h 503"/>
                  <a:gd name="T14" fmla="*/ 0 w 420"/>
                  <a:gd name="T15" fmla="*/ 0 h 503"/>
                  <a:gd name="T16" fmla="*/ 88 w 420"/>
                  <a:gd name="T17" fmla="*/ 0 h 503"/>
                  <a:gd name="T18" fmla="*/ 88 w 420"/>
                  <a:gd name="T19" fmla="*/ 255 h 503"/>
                  <a:gd name="T20" fmla="*/ 188 w 420"/>
                  <a:gd name="T21" fmla="*/ 430 h 503"/>
                  <a:gd name="T22" fmla="*/ 332 w 420"/>
                  <a:gd name="T23" fmla="*/ 228 h 503"/>
                  <a:gd name="T24" fmla="*/ 332 w 420"/>
                  <a:gd name="T25" fmla="*/ 0 h 503"/>
                  <a:gd name="T26" fmla="*/ 420 w 420"/>
                  <a:gd name="T27" fmla="*/ 0 h 503"/>
                  <a:gd name="T28" fmla="*/ 420 w 420"/>
                  <a:gd name="T29" fmla="*/ 49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503">
                    <a:moveTo>
                      <a:pt x="420" y="492"/>
                    </a:moveTo>
                    <a:lnTo>
                      <a:pt x="420" y="492"/>
                    </a:lnTo>
                    <a:lnTo>
                      <a:pt x="335" y="492"/>
                    </a:lnTo>
                    <a:lnTo>
                      <a:pt x="335" y="414"/>
                    </a:lnTo>
                    <a:lnTo>
                      <a:pt x="333" y="414"/>
                    </a:lnTo>
                    <a:cubicBezTo>
                      <a:pt x="307" y="469"/>
                      <a:pt x="244" y="503"/>
                      <a:pt x="178" y="503"/>
                    </a:cubicBezTo>
                    <a:cubicBezTo>
                      <a:pt x="55" y="503"/>
                      <a:pt x="0" y="424"/>
                      <a:pt x="0" y="292"/>
                    </a:cubicBezTo>
                    <a:lnTo>
                      <a:pt x="0" y="0"/>
                    </a:lnTo>
                    <a:lnTo>
                      <a:pt x="88" y="0"/>
                    </a:lnTo>
                    <a:lnTo>
                      <a:pt x="88" y="255"/>
                    </a:lnTo>
                    <a:cubicBezTo>
                      <a:pt x="88" y="369"/>
                      <a:pt x="112" y="425"/>
                      <a:pt x="188" y="430"/>
                    </a:cubicBezTo>
                    <a:cubicBezTo>
                      <a:pt x="288" y="430"/>
                      <a:pt x="332" y="347"/>
                      <a:pt x="332" y="228"/>
                    </a:cubicBezTo>
                    <a:lnTo>
                      <a:pt x="332" y="0"/>
                    </a:lnTo>
                    <a:lnTo>
                      <a:pt x="420" y="0"/>
                    </a:lnTo>
                    <a:lnTo>
                      <a:pt x="420" y="492"/>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66"/>
              <p:cNvSpPr>
                <a:spLocks/>
              </p:cNvSpPr>
              <p:nvPr/>
            </p:nvSpPr>
            <p:spPr bwMode="gray">
              <a:xfrm>
                <a:off x="9137650" y="1725613"/>
                <a:ext cx="73025" cy="138113"/>
              </a:xfrm>
              <a:custGeom>
                <a:avLst/>
                <a:gdLst>
                  <a:gd name="T0" fmla="*/ 0 w 265"/>
                  <a:gd name="T1" fmla="*/ 11 h 503"/>
                  <a:gd name="T2" fmla="*/ 0 w 265"/>
                  <a:gd name="T3" fmla="*/ 11 h 503"/>
                  <a:gd name="T4" fmla="*/ 82 w 265"/>
                  <a:gd name="T5" fmla="*/ 11 h 503"/>
                  <a:gd name="T6" fmla="*/ 82 w 265"/>
                  <a:gd name="T7" fmla="*/ 87 h 503"/>
                  <a:gd name="T8" fmla="*/ 84 w 265"/>
                  <a:gd name="T9" fmla="*/ 87 h 503"/>
                  <a:gd name="T10" fmla="*/ 207 w 265"/>
                  <a:gd name="T11" fmla="*/ 0 h 503"/>
                  <a:gd name="T12" fmla="*/ 265 w 265"/>
                  <a:gd name="T13" fmla="*/ 7 h 503"/>
                  <a:gd name="T14" fmla="*/ 265 w 265"/>
                  <a:gd name="T15" fmla="*/ 87 h 503"/>
                  <a:gd name="T16" fmla="*/ 217 w 265"/>
                  <a:gd name="T17" fmla="*/ 79 h 503"/>
                  <a:gd name="T18" fmla="*/ 87 w 265"/>
                  <a:gd name="T19" fmla="*/ 279 h 503"/>
                  <a:gd name="T20" fmla="*/ 87 w 265"/>
                  <a:gd name="T21" fmla="*/ 503 h 503"/>
                  <a:gd name="T22" fmla="*/ 0 w 265"/>
                  <a:gd name="T23" fmla="*/ 503 h 503"/>
                  <a:gd name="T24" fmla="*/ 0 w 265"/>
                  <a:gd name="T25" fmla="*/ 1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5" h="503">
                    <a:moveTo>
                      <a:pt x="0" y="11"/>
                    </a:moveTo>
                    <a:lnTo>
                      <a:pt x="0" y="11"/>
                    </a:lnTo>
                    <a:lnTo>
                      <a:pt x="82" y="11"/>
                    </a:lnTo>
                    <a:lnTo>
                      <a:pt x="82" y="87"/>
                    </a:lnTo>
                    <a:lnTo>
                      <a:pt x="84" y="87"/>
                    </a:lnTo>
                    <a:cubicBezTo>
                      <a:pt x="107" y="37"/>
                      <a:pt x="157" y="0"/>
                      <a:pt x="207" y="0"/>
                    </a:cubicBezTo>
                    <a:cubicBezTo>
                      <a:pt x="234" y="0"/>
                      <a:pt x="247" y="3"/>
                      <a:pt x="265" y="7"/>
                    </a:cubicBezTo>
                    <a:lnTo>
                      <a:pt x="265" y="87"/>
                    </a:lnTo>
                    <a:cubicBezTo>
                      <a:pt x="249" y="81"/>
                      <a:pt x="231" y="79"/>
                      <a:pt x="217" y="79"/>
                    </a:cubicBezTo>
                    <a:cubicBezTo>
                      <a:pt x="139" y="79"/>
                      <a:pt x="87" y="156"/>
                      <a:pt x="87" y="279"/>
                    </a:cubicBezTo>
                    <a:lnTo>
                      <a:pt x="87" y="503"/>
                    </a:lnTo>
                    <a:lnTo>
                      <a:pt x="0" y="503"/>
                    </a:lnTo>
                    <a:lnTo>
                      <a:pt x="0" y="11"/>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8" name="Freeform 67"/>
              <p:cNvSpPr>
                <a:spLocks noEditPoints="1"/>
              </p:cNvSpPr>
              <p:nvPr/>
            </p:nvSpPr>
            <p:spPr bwMode="gray">
              <a:xfrm>
                <a:off x="9236075" y="1725613"/>
                <a:ext cx="111125" cy="141288"/>
              </a:xfrm>
              <a:custGeom>
                <a:avLst/>
                <a:gdLst>
                  <a:gd name="T0" fmla="*/ 314 w 405"/>
                  <a:gd name="T1" fmla="*/ 269 h 514"/>
                  <a:gd name="T2" fmla="*/ 314 w 405"/>
                  <a:gd name="T3" fmla="*/ 269 h 514"/>
                  <a:gd name="T4" fmla="*/ 258 w 405"/>
                  <a:gd name="T5" fmla="*/ 267 h 514"/>
                  <a:gd name="T6" fmla="*/ 94 w 405"/>
                  <a:gd name="T7" fmla="*/ 361 h 514"/>
                  <a:gd name="T8" fmla="*/ 182 w 405"/>
                  <a:gd name="T9" fmla="*/ 441 h 514"/>
                  <a:gd name="T10" fmla="*/ 314 w 405"/>
                  <a:gd name="T11" fmla="*/ 312 h 514"/>
                  <a:gd name="T12" fmla="*/ 314 w 405"/>
                  <a:gd name="T13" fmla="*/ 269 h 514"/>
                  <a:gd name="T14" fmla="*/ 314 w 405"/>
                  <a:gd name="T15" fmla="*/ 269 h 514"/>
                  <a:gd name="T16" fmla="*/ 54 w 405"/>
                  <a:gd name="T17" fmla="*/ 46 h 514"/>
                  <a:gd name="T18" fmla="*/ 54 w 405"/>
                  <a:gd name="T19" fmla="*/ 46 h 514"/>
                  <a:gd name="T20" fmla="*/ 211 w 405"/>
                  <a:gd name="T21" fmla="*/ 0 h 514"/>
                  <a:gd name="T22" fmla="*/ 401 w 405"/>
                  <a:gd name="T23" fmla="*/ 203 h 514"/>
                  <a:gd name="T24" fmla="*/ 401 w 405"/>
                  <a:gd name="T25" fmla="*/ 406 h 514"/>
                  <a:gd name="T26" fmla="*/ 405 w 405"/>
                  <a:gd name="T27" fmla="*/ 503 h 514"/>
                  <a:gd name="T28" fmla="*/ 323 w 405"/>
                  <a:gd name="T29" fmla="*/ 503 h 514"/>
                  <a:gd name="T30" fmla="*/ 323 w 405"/>
                  <a:gd name="T31" fmla="*/ 439 h 514"/>
                  <a:gd name="T32" fmla="*/ 321 w 405"/>
                  <a:gd name="T33" fmla="*/ 439 h 514"/>
                  <a:gd name="T34" fmla="*/ 174 w 405"/>
                  <a:gd name="T35" fmla="*/ 514 h 514"/>
                  <a:gd name="T36" fmla="*/ 0 w 405"/>
                  <a:gd name="T37" fmla="*/ 361 h 514"/>
                  <a:gd name="T38" fmla="*/ 221 w 405"/>
                  <a:gd name="T39" fmla="*/ 199 h 514"/>
                  <a:gd name="T40" fmla="*/ 314 w 405"/>
                  <a:gd name="T41" fmla="*/ 201 h 514"/>
                  <a:gd name="T42" fmla="*/ 197 w 405"/>
                  <a:gd name="T43" fmla="*/ 73 h 514"/>
                  <a:gd name="T44" fmla="*/ 59 w 405"/>
                  <a:gd name="T45" fmla="*/ 123 h 514"/>
                  <a:gd name="T46" fmla="*/ 54 w 405"/>
                  <a:gd name="T47" fmla="*/ 46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5" h="514">
                    <a:moveTo>
                      <a:pt x="314" y="269"/>
                    </a:moveTo>
                    <a:lnTo>
                      <a:pt x="314" y="269"/>
                    </a:lnTo>
                    <a:cubicBezTo>
                      <a:pt x="295" y="269"/>
                      <a:pt x="277" y="267"/>
                      <a:pt x="258" y="267"/>
                    </a:cubicBezTo>
                    <a:cubicBezTo>
                      <a:pt x="211" y="267"/>
                      <a:pt x="94" y="275"/>
                      <a:pt x="94" y="361"/>
                    </a:cubicBezTo>
                    <a:cubicBezTo>
                      <a:pt x="94" y="413"/>
                      <a:pt x="142" y="441"/>
                      <a:pt x="182" y="441"/>
                    </a:cubicBezTo>
                    <a:cubicBezTo>
                      <a:pt x="268" y="441"/>
                      <a:pt x="314" y="385"/>
                      <a:pt x="314" y="312"/>
                    </a:cubicBezTo>
                    <a:lnTo>
                      <a:pt x="314" y="269"/>
                    </a:lnTo>
                    <a:lnTo>
                      <a:pt x="314" y="269"/>
                    </a:lnTo>
                    <a:close/>
                    <a:moveTo>
                      <a:pt x="54" y="46"/>
                    </a:moveTo>
                    <a:lnTo>
                      <a:pt x="54" y="46"/>
                    </a:lnTo>
                    <a:cubicBezTo>
                      <a:pt x="98" y="19"/>
                      <a:pt x="150" y="0"/>
                      <a:pt x="211" y="0"/>
                    </a:cubicBezTo>
                    <a:cubicBezTo>
                      <a:pt x="346" y="0"/>
                      <a:pt x="401" y="69"/>
                      <a:pt x="401" y="203"/>
                    </a:cubicBezTo>
                    <a:lnTo>
                      <a:pt x="401" y="406"/>
                    </a:lnTo>
                    <a:cubicBezTo>
                      <a:pt x="401" y="462"/>
                      <a:pt x="403" y="488"/>
                      <a:pt x="405" y="503"/>
                    </a:cubicBezTo>
                    <a:lnTo>
                      <a:pt x="323" y="503"/>
                    </a:lnTo>
                    <a:lnTo>
                      <a:pt x="323" y="439"/>
                    </a:lnTo>
                    <a:lnTo>
                      <a:pt x="321" y="439"/>
                    </a:lnTo>
                    <a:cubicBezTo>
                      <a:pt x="301" y="469"/>
                      <a:pt x="255" y="514"/>
                      <a:pt x="174" y="514"/>
                    </a:cubicBezTo>
                    <a:cubicBezTo>
                      <a:pt x="72" y="514"/>
                      <a:pt x="0" y="468"/>
                      <a:pt x="0" y="361"/>
                    </a:cubicBezTo>
                    <a:cubicBezTo>
                      <a:pt x="0" y="238"/>
                      <a:pt x="131" y="199"/>
                      <a:pt x="221" y="199"/>
                    </a:cubicBezTo>
                    <a:cubicBezTo>
                      <a:pt x="255" y="199"/>
                      <a:pt x="280" y="199"/>
                      <a:pt x="314" y="201"/>
                    </a:cubicBezTo>
                    <a:cubicBezTo>
                      <a:pt x="314" y="116"/>
                      <a:pt x="284" y="73"/>
                      <a:pt x="197" y="73"/>
                    </a:cubicBezTo>
                    <a:cubicBezTo>
                      <a:pt x="147" y="73"/>
                      <a:pt x="94" y="92"/>
                      <a:pt x="59" y="123"/>
                    </a:cubicBezTo>
                    <a:lnTo>
                      <a:pt x="54" y="46"/>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9" name="Freeform 68"/>
              <p:cNvSpPr>
                <a:spLocks/>
              </p:cNvSpPr>
              <p:nvPr/>
            </p:nvSpPr>
            <p:spPr bwMode="gray">
              <a:xfrm>
                <a:off x="9394825" y="1725613"/>
                <a:ext cx="115888" cy="138113"/>
              </a:xfrm>
              <a:custGeom>
                <a:avLst/>
                <a:gdLst>
                  <a:gd name="T0" fmla="*/ 0 w 419"/>
                  <a:gd name="T1" fmla="*/ 11 h 503"/>
                  <a:gd name="T2" fmla="*/ 0 w 419"/>
                  <a:gd name="T3" fmla="*/ 11 h 503"/>
                  <a:gd name="T4" fmla="*/ 84 w 419"/>
                  <a:gd name="T5" fmla="*/ 11 h 503"/>
                  <a:gd name="T6" fmla="*/ 84 w 419"/>
                  <a:gd name="T7" fmla="*/ 89 h 503"/>
                  <a:gd name="T8" fmla="*/ 86 w 419"/>
                  <a:gd name="T9" fmla="*/ 89 h 503"/>
                  <a:gd name="T10" fmla="*/ 242 w 419"/>
                  <a:gd name="T11" fmla="*/ 0 h 503"/>
                  <a:gd name="T12" fmla="*/ 419 w 419"/>
                  <a:gd name="T13" fmla="*/ 211 h 503"/>
                  <a:gd name="T14" fmla="*/ 419 w 419"/>
                  <a:gd name="T15" fmla="*/ 503 h 503"/>
                  <a:gd name="T16" fmla="*/ 332 w 419"/>
                  <a:gd name="T17" fmla="*/ 503 h 503"/>
                  <a:gd name="T18" fmla="*/ 332 w 419"/>
                  <a:gd name="T19" fmla="*/ 249 h 503"/>
                  <a:gd name="T20" fmla="*/ 231 w 419"/>
                  <a:gd name="T21" fmla="*/ 73 h 503"/>
                  <a:gd name="T22" fmla="*/ 87 w 419"/>
                  <a:gd name="T23" fmla="*/ 275 h 503"/>
                  <a:gd name="T24" fmla="*/ 87 w 419"/>
                  <a:gd name="T25" fmla="*/ 503 h 503"/>
                  <a:gd name="T26" fmla="*/ 0 w 419"/>
                  <a:gd name="T27" fmla="*/ 503 h 503"/>
                  <a:gd name="T28" fmla="*/ 0 w 419"/>
                  <a:gd name="T29" fmla="*/ 1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9" h="503">
                    <a:moveTo>
                      <a:pt x="0" y="11"/>
                    </a:moveTo>
                    <a:lnTo>
                      <a:pt x="0" y="11"/>
                    </a:lnTo>
                    <a:lnTo>
                      <a:pt x="84" y="11"/>
                    </a:lnTo>
                    <a:lnTo>
                      <a:pt x="84" y="89"/>
                    </a:lnTo>
                    <a:lnTo>
                      <a:pt x="86" y="89"/>
                    </a:lnTo>
                    <a:cubicBezTo>
                      <a:pt x="112" y="34"/>
                      <a:pt x="175" y="0"/>
                      <a:pt x="242" y="0"/>
                    </a:cubicBezTo>
                    <a:cubicBezTo>
                      <a:pt x="364" y="0"/>
                      <a:pt x="419" y="79"/>
                      <a:pt x="419" y="211"/>
                    </a:cubicBezTo>
                    <a:lnTo>
                      <a:pt x="419" y="503"/>
                    </a:lnTo>
                    <a:lnTo>
                      <a:pt x="332" y="503"/>
                    </a:lnTo>
                    <a:lnTo>
                      <a:pt x="332" y="249"/>
                    </a:lnTo>
                    <a:cubicBezTo>
                      <a:pt x="332" y="134"/>
                      <a:pt x="307" y="78"/>
                      <a:pt x="231" y="73"/>
                    </a:cubicBezTo>
                    <a:cubicBezTo>
                      <a:pt x="132" y="73"/>
                      <a:pt x="87" y="156"/>
                      <a:pt x="87" y="275"/>
                    </a:cubicBezTo>
                    <a:lnTo>
                      <a:pt x="87" y="503"/>
                    </a:lnTo>
                    <a:lnTo>
                      <a:pt x="0" y="503"/>
                    </a:lnTo>
                    <a:lnTo>
                      <a:pt x="0" y="11"/>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0" name="Freeform 69"/>
              <p:cNvSpPr>
                <a:spLocks/>
              </p:cNvSpPr>
              <p:nvPr/>
            </p:nvSpPr>
            <p:spPr bwMode="gray">
              <a:xfrm>
                <a:off x="9547225" y="1725613"/>
                <a:ext cx="98425" cy="141288"/>
              </a:xfrm>
              <a:custGeom>
                <a:avLst/>
                <a:gdLst>
                  <a:gd name="T0" fmla="*/ 340 w 352"/>
                  <a:gd name="T1" fmla="*/ 94 h 514"/>
                  <a:gd name="T2" fmla="*/ 340 w 352"/>
                  <a:gd name="T3" fmla="*/ 94 h 514"/>
                  <a:gd name="T4" fmla="*/ 246 w 352"/>
                  <a:gd name="T5" fmla="*/ 73 h 514"/>
                  <a:gd name="T6" fmla="*/ 93 w 352"/>
                  <a:gd name="T7" fmla="*/ 257 h 514"/>
                  <a:gd name="T8" fmla="*/ 251 w 352"/>
                  <a:gd name="T9" fmla="*/ 441 h 514"/>
                  <a:gd name="T10" fmla="*/ 345 w 352"/>
                  <a:gd name="T11" fmla="*/ 413 h 514"/>
                  <a:gd name="T12" fmla="*/ 352 w 352"/>
                  <a:gd name="T13" fmla="*/ 494 h 514"/>
                  <a:gd name="T14" fmla="*/ 242 w 352"/>
                  <a:gd name="T15" fmla="*/ 514 h 514"/>
                  <a:gd name="T16" fmla="*/ 0 w 352"/>
                  <a:gd name="T17" fmla="*/ 257 h 514"/>
                  <a:gd name="T18" fmla="*/ 242 w 352"/>
                  <a:gd name="T19" fmla="*/ 0 h 514"/>
                  <a:gd name="T20" fmla="*/ 348 w 352"/>
                  <a:gd name="T21" fmla="*/ 19 h 514"/>
                  <a:gd name="T22" fmla="*/ 340 w 352"/>
                  <a:gd name="T23" fmla="*/ 9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 h="514">
                    <a:moveTo>
                      <a:pt x="340" y="94"/>
                    </a:moveTo>
                    <a:lnTo>
                      <a:pt x="340" y="94"/>
                    </a:lnTo>
                    <a:cubicBezTo>
                      <a:pt x="307" y="80"/>
                      <a:pt x="274" y="73"/>
                      <a:pt x="246" y="73"/>
                    </a:cubicBezTo>
                    <a:cubicBezTo>
                      <a:pt x="148" y="73"/>
                      <a:pt x="93" y="164"/>
                      <a:pt x="93" y="257"/>
                    </a:cubicBezTo>
                    <a:cubicBezTo>
                      <a:pt x="93" y="345"/>
                      <a:pt x="139" y="441"/>
                      <a:pt x="251" y="441"/>
                    </a:cubicBezTo>
                    <a:cubicBezTo>
                      <a:pt x="281" y="441"/>
                      <a:pt x="318" y="431"/>
                      <a:pt x="345" y="413"/>
                    </a:cubicBezTo>
                    <a:lnTo>
                      <a:pt x="352" y="494"/>
                    </a:lnTo>
                    <a:cubicBezTo>
                      <a:pt x="315" y="511"/>
                      <a:pt x="274" y="514"/>
                      <a:pt x="242" y="514"/>
                    </a:cubicBezTo>
                    <a:cubicBezTo>
                      <a:pt x="99" y="514"/>
                      <a:pt x="0" y="397"/>
                      <a:pt x="0" y="257"/>
                    </a:cubicBezTo>
                    <a:cubicBezTo>
                      <a:pt x="0" y="108"/>
                      <a:pt x="97" y="0"/>
                      <a:pt x="242" y="0"/>
                    </a:cubicBezTo>
                    <a:cubicBezTo>
                      <a:pt x="277" y="0"/>
                      <a:pt x="323" y="8"/>
                      <a:pt x="348" y="19"/>
                    </a:cubicBezTo>
                    <a:lnTo>
                      <a:pt x="340" y="94"/>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1" name="Freeform 70"/>
              <p:cNvSpPr>
                <a:spLocks noEditPoints="1"/>
              </p:cNvSpPr>
              <p:nvPr/>
            </p:nvSpPr>
            <p:spPr bwMode="gray">
              <a:xfrm>
                <a:off x="9671050" y="1725613"/>
                <a:ext cx="119063" cy="141288"/>
              </a:xfrm>
              <a:custGeom>
                <a:avLst/>
                <a:gdLst>
                  <a:gd name="T0" fmla="*/ 338 w 431"/>
                  <a:gd name="T1" fmla="*/ 210 h 514"/>
                  <a:gd name="T2" fmla="*/ 338 w 431"/>
                  <a:gd name="T3" fmla="*/ 210 h 514"/>
                  <a:gd name="T4" fmla="*/ 220 w 431"/>
                  <a:gd name="T5" fmla="*/ 73 h 514"/>
                  <a:gd name="T6" fmla="*/ 93 w 431"/>
                  <a:gd name="T7" fmla="*/ 210 h 514"/>
                  <a:gd name="T8" fmla="*/ 338 w 431"/>
                  <a:gd name="T9" fmla="*/ 210 h 514"/>
                  <a:gd name="T10" fmla="*/ 338 w 431"/>
                  <a:gd name="T11" fmla="*/ 210 h 514"/>
                  <a:gd name="T12" fmla="*/ 395 w 431"/>
                  <a:gd name="T13" fmla="*/ 482 h 514"/>
                  <a:gd name="T14" fmla="*/ 395 w 431"/>
                  <a:gd name="T15" fmla="*/ 482 h 514"/>
                  <a:gd name="T16" fmla="*/ 245 w 431"/>
                  <a:gd name="T17" fmla="*/ 514 h 514"/>
                  <a:gd name="T18" fmla="*/ 0 w 431"/>
                  <a:gd name="T19" fmla="*/ 249 h 514"/>
                  <a:gd name="T20" fmla="*/ 222 w 431"/>
                  <a:gd name="T21" fmla="*/ 0 h 514"/>
                  <a:gd name="T22" fmla="*/ 431 w 431"/>
                  <a:gd name="T23" fmla="*/ 277 h 514"/>
                  <a:gd name="T24" fmla="*/ 93 w 431"/>
                  <a:gd name="T25" fmla="*/ 277 h 514"/>
                  <a:gd name="T26" fmla="*/ 249 w 431"/>
                  <a:gd name="T27" fmla="*/ 441 h 514"/>
                  <a:gd name="T28" fmla="*/ 395 w 431"/>
                  <a:gd name="T29" fmla="*/ 392 h 514"/>
                  <a:gd name="T30" fmla="*/ 395 w 431"/>
                  <a:gd name="T31" fmla="*/ 48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514">
                    <a:moveTo>
                      <a:pt x="338" y="210"/>
                    </a:moveTo>
                    <a:lnTo>
                      <a:pt x="338" y="210"/>
                    </a:lnTo>
                    <a:cubicBezTo>
                      <a:pt x="338" y="135"/>
                      <a:pt x="296" y="73"/>
                      <a:pt x="220" y="73"/>
                    </a:cubicBezTo>
                    <a:cubicBezTo>
                      <a:pt x="135" y="73"/>
                      <a:pt x="99" y="146"/>
                      <a:pt x="93" y="210"/>
                    </a:cubicBezTo>
                    <a:lnTo>
                      <a:pt x="338" y="210"/>
                    </a:lnTo>
                    <a:lnTo>
                      <a:pt x="338" y="210"/>
                    </a:lnTo>
                    <a:close/>
                    <a:moveTo>
                      <a:pt x="395" y="482"/>
                    </a:moveTo>
                    <a:lnTo>
                      <a:pt x="395" y="482"/>
                    </a:lnTo>
                    <a:cubicBezTo>
                      <a:pt x="362" y="495"/>
                      <a:pt x="324" y="514"/>
                      <a:pt x="245" y="514"/>
                    </a:cubicBezTo>
                    <a:cubicBezTo>
                      <a:pt x="77" y="514"/>
                      <a:pt x="0" y="408"/>
                      <a:pt x="0" y="249"/>
                    </a:cubicBezTo>
                    <a:cubicBezTo>
                      <a:pt x="0" y="103"/>
                      <a:pt x="88" y="0"/>
                      <a:pt x="222" y="0"/>
                    </a:cubicBezTo>
                    <a:cubicBezTo>
                      <a:pt x="380" y="0"/>
                      <a:pt x="431" y="119"/>
                      <a:pt x="431" y="277"/>
                    </a:cubicBezTo>
                    <a:lnTo>
                      <a:pt x="93" y="277"/>
                    </a:lnTo>
                    <a:cubicBezTo>
                      <a:pt x="93" y="375"/>
                      <a:pt x="166" y="441"/>
                      <a:pt x="249" y="441"/>
                    </a:cubicBezTo>
                    <a:cubicBezTo>
                      <a:pt x="307" y="441"/>
                      <a:pt x="374" y="410"/>
                      <a:pt x="395" y="392"/>
                    </a:cubicBezTo>
                    <a:lnTo>
                      <a:pt x="395" y="482"/>
                    </a:lnTo>
                    <a:close/>
                  </a:path>
                </a:pathLst>
              </a:custGeom>
              <a:solidFill>
                <a:srgbClr val="5E5E5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2" name="Freeform 71"/>
              <p:cNvSpPr>
                <a:spLocks/>
              </p:cNvSpPr>
              <p:nvPr/>
            </p:nvSpPr>
            <p:spPr bwMode="gray">
              <a:xfrm>
                <a:off x="9242425" y="1031876"/>
                <a:ext cx="287338" cy="47942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solidFill>
                <a:srgbClr val="234E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3" name="Freeform 72"/>
              <p:cNvSpPr>
                <a:spLocks/>
              </p:cNvSpPr>
              <p:nvPr/>
            </p:nvSpPr>
            <p:spPr bwMode="gray">
              <a:xfrm>
                <a:off x="8255000" y="1031876"/>
                <a:ext cx="592138" cy="47942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solidFill>
                <a:srgbClr val="234E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28"/>
              <p:cNvSpPr>
                <a:spLocks/>
              </p:cNvSpPr>
              <p:nvPr/>
            </p:nvSpPr>
            <p:spPr bwMode="gray">
              <a:xfrm>
                <a:off x="9478963" y="995363"/>
                <a:ext cx="725488" cy="539750"/>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solidFill>
                <a:srgbClr val="234E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29"/>
              <p:cNvSpPr>
                <a:spLocks/>
              </p:cNvSpPr>
              <p:nvPr/>
            </p:nvSpPr>
            <p:spPr bwMode="gray">
              <a:xfrm>
                <a:off x="7877175" y="746126"/>
                <a:ext cx="403225" cy="550863"/>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rgbClr val="D0247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6" name="Freeform 30"/>
              <p:cNvSpPr>
                <a:spLocks/>
              </p:cNvSpPr>
              <p:nvPr/>
            </p:nvSpPr>
            <p:spPr bwMode="gray">
              <a:xfrm>
                <a:off x="7699375" y="515938"/>
                <a:ext cx="731838" cy="4905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rgbClr val="6C99D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7" name="Freeform 31"/>
              <p:cNvSpPr>
                <a:spLocks/>
              </p:cNvSpPr>
              <p:nvPr/>
            </p:nvSpPr>
            <p:spPr bwMode="gray">
              <a:xfrm>
                <a:off x="7821613" y="1039813"/>
                <a:ext cx="598488" cy="473075"/>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solidFill>
                <a:srgbClr val="234E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32"/>
              <p:cNvSpPr>
                <a:spLocks noEditPoints="1"/>
              </p:cNvSpPr>
              <p:nvPr/>
            </p:nvSpPr>
            <p:spPr bwMode="gray">
              <a:xfrm>
                <a:off x="6391275" y="1009651"/>
                <a:ext cx="1457325" cy="520700"/>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solidFill>
                <a:srgbClr val="234E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33"/>
              <p:cNvSpPr>
                <a:spLocks noEditPoints="1"/>
              </p:cNvSpPr>
              <p:nvPr/>
            </p:nvSpPr>
            <p:spPr bwMode="gray">
              <a:xfrm>
                <a:off x="8720138" y="1030288"/>
                <a:ext cx="620713" cy="481013"/>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solidFill>
                <a:srgbClr val="234E8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49" name="TextBox 37"/>
            <p:cNvSpPr txBox="1"/>
            <p:nvPr/>
          </p:nvSpPr>
          <p:spPr bwMode="gray">
            <a:xfrm>
              <a:off x="3187895" y="3833979"/>
              <a:ext cx="5816209" cy="840230"/>
            </a:xfrm>
            <a:prstGeom prst="rect">
              <a:avLst/>
            </a:prstGeom>
            <a:noFill/>
          </p:spPr>
          <p:txBody>
            <a:bodyPr wrap="square" lIns="0" tIns="0" rIns="0" bIns="0">
              <a:spAutoFit/>
            </a:bodyPr>
            <a:lstStyle/>
            <a:p>
              <a:pPr algn="ctr" defTabSz="914400" eaLnBrk="1" fontAlgn="auto" hangingPunct="1">
                <a:spcBef>
                  <a:spcPct val="20000"/>
                </a:spcBef>
                <a:spcAft>
                  <a:spcPts val="0"/>
                </a:spcAft>
                <a:buFont typeface="Arial" pitchFamily="34" charset="0"/>
                <a:buNone/>
                <a:defRPr/>
              </a:pPr>
              <a:r>
                <a:rPr lang="en-US" sz="1050" dirty="0">
                  <a:solidFill>
                    <a:prstClr val="white"/>
                  </a:solidFill>
                  <a:latin typeface="+mj-lt"/>
                </a:rPr>
                <a:t>COPYRIGHT © 2016. ALL RIGHTS PROTECTED AND RESERVED.</a:t>
              </a:r>
            </a:p>
            <a:p>
              <a:pPr algn="ctr" defTabSz="914400" eaLnBrk="1" fontAlgn="auto" hangingPunct="1">
                <a:spcBef>
                  <a:spcPct val="20000"/>
                </a:spcBef>
                <a:spcAft>
                  <a:spcPts val="0"/>
                </a:spcAft>
                <a:buFont typeface="Arial" pitchFamily="34" charset="0"/>
                <a:buNone/>
                <a:defRPr/>
              </a:pPr>
              <a:r>
                <a:rPr lang="en-US" sz="1050" dirty="0">
                  <a:solidFill>
                    <a:prstClr val="white"/>
                  </a:solidFill>
                  <a:latin typeface="+mj-lt"/>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50" name="TextBox 49"/>
            <p:cNvSpPr txBox="1"/>
            <p:nvPr/>
          </p:nvSpPr>
          <p:spPr bwMode="gray">
            <a:xfrm>
              <a:off x="4270082" y="1375632"/>
              <a:ext cx="3651834" cy="2241639"/>
            </a:xfrm>
            <a:prstGeom prst="rect">
              <a:avLst/>
            </a:prstGeom>
            <a:noFill/>
          </p:spPr>
          <p:txBody>
            <a:bodyPr wrap="none" lIns="0" tIns="0" rIns="0" bIns="0" anchor="b" anchorCtr="0">
              <a:spAutoFit/>
            </a:bodyPr>
            <a:lstStyle/>
            <a:p>
              <a:pPr algn="ctr" defTabSz="914400" eaLnBrk="1" fontAlgn="auto" hangingPunct="1">
                <a:spcBef>
                  <a:spcPts val="0"/>
                </a:spcBef>
                <a:spcAft>
                  <a:spcPts val="0"/>
                </a:spcAft>
                <a:defRPr/>
              </a:pPr>
              <a:r>
                <a:rPr lang="en-US" sz="1200" dirty="0">
                  <a:solidFill>
                    <a:srgbClr val="007BA2"/>
                  </a:solidFill>
                  <a:latin typeface="+mj-lt"/>
                  <a:cs typeface="Arial" panose="020B0604020202020204" pitchFamily="34" charset="0"/>
                </a:rPr>
                <a:t>Corporate Headquarters</a:t>
              </a:r>
            </a:p>
            <a:p>
              <a:pPr algn="ctr" defTabSz="914400" eaLnBrk="1" fontAlgn="auto" hangingPunct="1">
                <a:spcBef>
                  <a:spcPts val="0"/>
                </a:spcBef>
                <a:spcAft>
                  <a:spcPts val="0"/>
                </a:spcAft>
                <a:tabLst>
                  <a:tab pos="457200" algn="l"/>
                </a:tabLst>
                <a:defRPr/>
              </a:pPr>
              <a:r>
                <a:rPr lang="en-US" sz="1200" dirty="0">
                  <a:solidFill>
                    <a:prstClr val="black">
                      <a:lumMod val="65000"/>
                      <a:lumOff val="35000"/>
                    </a:prstClr>
                  </a:solidFill>
                  <a:latin typeface="+mj-lt"/>
                  <a:cs typeface="Arial" panose="020B0604020202020204" pitchFamily="34" charset="0"/>
                </a:rPr>
                <a:t>Lords Tower, Block 1,</a:t>
              </a:r>
            </a:p>
            <a:p>
              <a:pPr algn="ctr" defTabSz="914400" eaLnBrk="1" fontAlgn="auto" hangingPunct="1">
                <a:spcBef>
                  <a:spcPts val="0"/>
                </a:spcBef>
                <a:spcAft>
                  <a:spcPts val="0"/>
                </a:spcAft>
                <a:tabLst>
                  <a:tab pos="457200" algn="l"/>
                </a:tabLst>
                <a:defRPr/>
              </a:pPr>
              <a:r>
                <a:rPr lang="en-US" sz="1200" dirty="0">
                  <a:solidFill>
                    <a:prstClr val="black">
                      <a:lumMod val="65000"/>
                      <a:lumOff val="35000"/>
                    </a:prstClr>
                  </a:solidFill>
                  <a:latin typeface="+mj-lt"/>
                  <a:cs typeface="Arial" panose="020B0604020202020204" pitchFamily="34" charset="0"/>
                </a:rPr>
                <a:t>2</a:t>
              </a:r>
              <a:r>
                <a:rPr lang="en-US" sz="1200" baseline="30000" dirty="0">
                  <a:solidFill>
                    <a:prstClr val="black">
                      <a:lumMod val="65000"/>
                      <a:lumOff val="35000"/>
                    </a:prstClr>
                  </a:solidFill>
                  <a:latin typeface="+mj-lt"/>
                  <a:cs typeface="Arial" panose="020B0604020202020204" pitchFamily="34" charset="0"/>
                </a:rPr>
                <a:t>nd</a:t>
              </a:r>
              <a:r>
                <a:rPr lang="en-US" sz="1200" dirty="0">
                  <a:solidFill>
                    <a:prstClr val="black">
                      <a:lumMod val="65000"/>
                      <a:lumOff val="35000"/>
                    </a:prstClr>
                  </a:solidFill>
                  <a:latin typeface="+mj-lt"/>
                  <a:cs typeface="Arial" panose="020B0604020202020204" pitchFamily="34" charset="0"/>
                </a:rPr>
                <a:t> Floor, Plot No. 1&amp;2 NP,</a:t>
              </a:r>
            </a:p>
            <a:p>
              <a:pPr algn="ctr" defTabSz="914400" eaLnBrk="1" fontAlgn="auto" hangingPunct="1">
                <a:spcBef>
                  <a:spcPts val="0"/>
                </a:spcBef>
                <a:spcAft>
                  <a:spcPts val="0"/>
                </a:spcAft>
                <a:tabLst>
                  <a:tab pos="457200" algn="l"/>
                </a:tabLst>
                <a:defRPr/>
              </a:pPr>
              <a:r>
                <a:rPr lang="en-US" sz="1200" dirty="0">
                  <a:solidFill>
                    <a:prstClr val="black">
                      <a:lumMod val="65000"/>
                      <a:lumOff val="35000"/>
                    </a:prstClr>
                  </a:solidFill>
                  <a:latin typeface="+mj-lt"/>
                  <a:cs typeface="Arial" panose="020B0604020202020204" pitchFamily="34" charset="0"/>
                </a:rPr>
                <a:t>Jawaharlal Nehru Road,</a:t>
              </a:r>
            </a:p>
            <a:p>
              <a:pPr algn="ctr" defTabSz="914400" eaLnBrk="1" fontAlgn="auto" hangingPunct="1">
                <a:spcBef>
                  <a:spcPts val="0"/>
                </a:spcBef>
                <a:spcAft>
                  <a:spcPts val="0"/>
                </a:spcAft>
                <a:tabLst>
                  <a:tab pos="457200" algn="l"/>
                </a:tabLst>
                <a:defRPr/>
              </a:pPr>
              <a:r>
                <a:rPr lang="en-US" sz="1200" dirty="0">
                  <a:solidFill>
                    <a:prstClr val="black">
                      <a:lumMod val="65000"/>
                      <a:lumOff val="35000"/>
                    </a:prstClr>
                  </a:solidFill>
                  <a:latin typeface="+mj-lt"/>
                  <a:cs typeface="Arial" panose="020B0604020202020204" pitchFamily="34" charset="0"/>
                </a:rPr>
                <a:t>Thiru Vi Ka Industrial Estate</a:t>
              </a:r>
            </a:p>
            <a:p>
              <a:pPr algn="ctr" defTabSz="914400" eaLnBrk="1" fontAlgn="auto" hangingPunct="1">
                <a:spcBef>
                  <a:spcPts val="0"/>
                </a:spcBef>
                <a:spcAft>
                  <a:spcPts val="0"/>
                </a:spcAft>
                <a:tabLst>
                  <a:tab pos="457200" algn="l"/>
                </a:tabLst>
                <a:defRPr/>
              </a:pPr>
              <a:r>
                <a:rPr lang="en-US" sz="1200" dirty="0">
                  <a:solidFill>
                    <a:prstClr val="black">
                      <a:lumMod val="65000"/>
                      <a:lumOff val="35000"/>
                    </a:prstClr>
                  </a:solidFill>
                  <a:latin typeface="+mj-lt"/>
                  <a:cs typeface="Arial" panose="020B0604020202020204" pitchFamily="34" charset="0"/>
                </a:rPr>
                <a:t>Ekkaduthangal, Chennai – 600 032</a:t>
              </a:r>
            </a:p>
            <a:p>
              <a:pPr algn="ctr" defTabSz="914400" eaLnBrk="1" fontAlgn="auto" hangingPunct="1">
                <a:spcBef>
                  <a:spcPts val="0"/>
                </a:spcBef>
                <a:spcAft>
                  <a:spcPts val="0"/>
                </a:spcAft>
                <a:tabLst>
                  <a:tab pos="457200" algn="l"/>
                </a:tabLst>
                <a:defRPr/>
              </a:pPr>
              <a:endParaRPr lang="en-US" sz="1200" dirty="0">
                <a:solidFill>
                  <a:prstClr val="black">
                    <a:lumMod val="65000"/>
                    <a:lumOff val="35000"/>
                  </a:prstClr>
                </a:solidFill>
                <a:latin typeface="+mj-lt"/>
                <a:cs typeface="Arial" panose="020B0604020202020204" pitchFamily="34" charset="0"/>
                <a:hlinkClick r:id="" action="ppaction://noaction"/>
              </a:endParaRPr>
            </a:p>
            <a:p>
              <a:pPr algn="ctr" defTabSz="914400" eaLnBrk="1" fontAlgn="auto" hangingPunct="1">
                <a:spcBef>
                  <a:spcPts val="0"/>
                </a:spcBef>
                <a:spcAft>
                  <a:spcPts val="0"/>
                </a:spcAft>
                <a:tabLst>
                  <a:tab pos="457200" algn="l"/>
                </a:tabLst>
                <a:defRPr/>
              </a:pPr>
              <a:r>
                <a:rPr lang="en-US" sz="1200" dirty="0">
                  <a:solidFill>
                    <a:prstClr val="black">
                      <a:lumMod val="65000"/>
                      <a:lumOff val="35000"/>
                    </a:prstClr>
                  </a:solidFill>
                  <a:latin typeface="+mj-lt"/>
                  <a:cs typeface="Arial" panose="020B0604020202020204" pitchFamily="34" charset="0"/>
                  <a:hlinkClick r:id="" action="ppaction://noaction"/>
                </a:rPr>
                <a:t>www.maveric-systems.com</a:t>
              </a:r>
              <a:endParaRPr lang="en-US" sz="1200" dirty="0">
                <a:solidFill>
                  <a:prstClr val="black">
                    <a:lumMod val="65000"/>
                    <a:lumOff val="35000"/>
                  </a:prstClr>
                </a:solidFill>
                <a:latin typeface="+mj-lt"/>
                <a:cs typeface="Arial" panose="020B0604020202020204" pitchFamily="34" charset="0"/>
              </a:endParaRPr>
            </a:p>
            <a:p>
              <a:pPr algn="ctr" defTabSz="914400" eaLnBrk="1" fontAlgn="auto" hangingPunct="1">
                <a:spcBef>
                  <a:spcPts val="0"/>
                </a:spcBef>
                <a:spcAft>
                  <a:spcPts val="0"/>
                </a:spcAft>
                <a:tabLst>
                  <a:tab pos="457200" algn="l"/>
                </a:tabLst>
                <a:defRPr/>
              </a:pPr>
              <a:endParaRPr lang="tr-TR" sz="1200" dirty="0">
                <a:solidFill>
                  <a:prstClr val="black">
                    <a:lumMod val="65000"/>
                    <a:lumOff val="35000"/>
                  </a:prstClr>
                </a:solidFill>
                <a:latin typeface="+mj-lt"/>
                <a:cs typeface="Arial" panose="020B0604020202020204" pitchFamily="34" charset="0"/>
              </a:endParaRPr>
            </a:p>
            <a:p>
              <a:pPr algn="ctr" defTabSz="914400" eaLnBrk="1" fontAlgn="auto" hangingPunct="1">
                <a:spcBef>
                  <a:spcPts val="0"/>
                </a:spcBef>
                <a:spcAft>
                  <a:spcPts val="0"/>
                </a:spcAft>
                <a:tabLst>
                  <a:tab pos="457200" algn="l"/>
                </a:tabLst>
                <a:defRPr/>
              </a:pPr>
              <a:endParaRPr lang="tr-TR" sz="1200" dirty="0">
                <a:solidFill>
                  <a:prstClr val="black">
                    <a:lumMod val="65000"/>
                    <a:lumOff val="35000"/>
                  </a:prstClr>
                </a:solidFill>
                <a:latin typeface="+mj-lt"/>
                <a:cs typeface="Arial" panose="020B0604020202020204" pitchFamily="34" charset="0"/>
              </a:endParaRPr>
            </a:p>
            <a:p>
              <a:pPr algn="ctr" defTabSz="914400" eaLnBrk="1" fontAlgn="auto" hangingPunct="1">
                <a:spcBef>
                  <a:spcPts val="0"/>
                </a:spcBef>
                <a:spcAft>
                  <a:spcPts val="0"/>
                </a:spcAft>
                <a:tabLst>
                  <a:tab pos="457200" algn="l"/>
                </a:tabLst>
                <a:defRPr/>
              </a:pPr>
              <a:r>
                <a:rPr lang="tr-TR" sz="1200" dirty="0">
                  <a:solidFill>
                    <a:srgbClr val="007BA2"/>
                  </a:solidFill>
                  <a:latin typeface="+mj-lt"/>
                  <a:ea typeface="+mn-ea"/>
                  <a:cs typeface="Arial" panose="020B0604020202020204" pitchFamily="34" charset="0"/>
                </a:rPr>
                <a:t>Global Locations</a:t>
              </a:r>
            </a:p>
            <a:p>
              <a:pPr algn="ctr" defTabSz="914400" eaLnBrk="1" fontAlgn="auto" hangingPunct="1">
                <a:spcBef>
                  <a:spcPts val="200"/>
                </a:spcBef>
                <a:spcAft>
                  <a:spcPts val="0"/>
                </a:spcAft>
                <a:defRPr/>
              </a:pPr>
              <a:r>
                <a:rPr lang="en-IN" sz="1200" dirty="0">
                  <a:solidFill>
                    <a:srgbClr val="000000">
                      <a:lumMod val="65000"/>
                      <a:lumOff val="35000"/>
                    </a:srgbClr>
                  </a:solidFill>
                  <a:latin typeface="+mj-lt"/>
                  <a:cs typeface="Arial" panose="020B0604020202020204" pitchFamily="34" charset="0"/>
                </a:rPr>
                <a:t>SINGAPORE</a:t>
              </a:r>
              <a:r>
                <a:rPr lang="en-IN" sz="1200" baseline="0" dirty="0">
                  <a:solidFill>
                    <a:srgbClr val="000000">
                      <a:lumMod val="65000"/>
                      <a:lumOff val="35000"/>
                    </a:srgbClr>
                  </a:solidFill>
                  <a:latin typeface="+mj-lt"/>
                  <a:cs typeface="Arial" panose="020B0604020202020204" pitchFamily="34" charset="0"/>
                </a:rPr>
                <a:t>  |  </a:t>
              </a:r>
              <a:r>
                <a:rPr lang="en-IN" sz="1200" dirty="0">
                  <a:solidFill>
                    <a:srgbClr val="000000">
                      <a:lumMod val="65000"/>
                      <a:lumOff val="35000"/>
                    </a:srgbClr>
                  </a:solidFill>
                  <a:latin typeface="+mj-lt"/>
                  <a:cs typeface="Arial" panose="020B0604020202020204" pitchFamily="34" charset="0"/>
                </a:rPr>
                <a:t>UK  |  US  |  DUBAI  |  RIYADH  |  MALAYSIA</a:t>
              </a:r>
            </a:p>
          </p:txBody>
        </p:sp>
      </p:grpSp>
    </p:spTree>
    <p:extLst>
      <p:ext uri="{BB962C8B-B14F-4D97-AF65-F5344CB8AC3E}">
        <p14:creationId xmlns:p14="http://schemas.microsoft.com/office/powerpoint/2010/main" val="2032067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28/06/2021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gray">
          <a:xfrm>
            <a:off x="139700" y="2698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TITLE</a:t>
            </a:r>
          </a:p>
        </p:txBody>
      </p:sp>
    </p:spTree>
  </p:cSld>
  <p:clrMap bg1="lt1" tx1="dk1" bg2="lt2" tx2="dk2" accent1="accent1" accent2="accent2" accent3="accent3" accent4="accent4" accent5="accent5" accent6="accent6" hlink="hlink" folHlink="folHlink"/>
  <p:sldLayoutIdLst>
    <p:sldLayoutId id="2147484251" r:id="rId1"/>
    <p:sldLayoutId id="2147484253" r:id="rId2"/>
    <p:sldLayoutId id="2147484262" r:id="rId3"/>
    <p:sldLayoutId id="2147484273" r:id="rId4"/>
    <p:sldLayoutId id="2147484275" r:id="rId5"/>
  </p:sldLayoutIdLst>
  <p:hf hdr="0" ftr="0" dt="0"/>
  <p:txStyles>
    <p:titleStyle>
      <a:lvl1pPr algn="l" defTabSz="457200" rtl="0" eaLnBrk="1" fontAlgn="base" hangingPunct="1">
        <a:spcBef>
          <a:spcPct val="0"/>
        </a:spcBef>
        <a:spcAft>
          <a:spcPct val="0"/>
        </a:spcAft>
        <a:defRPr sz="4400" b="1" kern="1200">
          <a:solidFill>
            <a:srgbClr val="B42359"/>
          </a:solidFill>
          <a:latin typeface="Arial"/>
          <a:ea typeface="MS PGothic" pitchFamily="34" charset="-128"/>
          <a:cs typeface="Arial"/>
        </a:defRPr>
      </a:lvl1pPr>
      <a:lvl2pPr algn="l" defTabSz="457200" rtl="0" eaLnBrk="1" fontAlgn="base" hangingPunct="1">
        <a:spcBef>
          <a:spcPct val="0"/>
        </a:spcBef>
        <a:spcAft>
          <a:spcPct val="0"/>
        </a:spcAft>
        <a:defRPr sz="4400" b="1">
          <a:solidFill>
            <a:srgbClr val="B42359"/>
          </a:solidFill>
          <a:latin typeface="Arial" charset="0"/>
          <a:ea typeface="MS PGothic" pitchFamily="34" charset="-128"/>
          <a:cs typeface="Arial" charset="0"/>
        </a:defRPr>
      </a:lvl2pPr>
      <a:lvl3pPr algn="l" defTabSz="457200" rtl="0" eaLnBrk="1" fontAlgn="base" hangingPunct="1">
        <a:spcBef>
          <a:spcPct val="0"/>
        </a:spcBef>
        <a:spcAft>
          <a:spcPct val="0"/>
        </a:spcAft>
        <a:defRPr sz="4400" b="1">
          <a:solidFill>
            <a:srgbClr val="B42359"/>
          </a:solidFill>
          <a:latin typeface="Arial" charset="0"/>
          <a:ea typeface="MS PGothic" pitchFamily="34" charset="-128"/>
          <a:cs typeface="Arial" charset="0"/>
        </a:defRPr>
      </a:lvl3pPr>
      <a:lvl4pPr algn="l" defTabSz="457200" rtl="0" eaLnBrk="1" fontAlgn="base" hangingPunct="1">
        <a:spcBef>
          <a:spcPct val="0"/>
        </a:spcBef>
        <a:spcAft>
          <a:spcPct val="0"/>
        </a:spcAft>
        <a:defRPr sz="4400" b="1">
          <a:solidFill>
            <a:srgbClr val="B42359"/>
          </a:solidFill>
          <a:latin typeface="Arial" charset="0"/>
          <a:ea typeface="MS PGothic" pitchFamily="34" charset="-128"/>
          <a:cs typeface="Arial" charset="0"/>
        </a:defRPr>
      </a:lvl4pPr>
      <a:lvl5pPr algn="l" defTabSz="457200" rtl="0" eaLnBrk="1" fontAlgn="base" hangingPunct="1">
        <a:spcBef>
          <a:spcPct val="0"/>
        </a:spcBef>
        <a:spcAft>
          <a:spcPct val="0"/>
        </a:spcAft>
        <a:defRPr sz="4400" b="1">
          <a:solidFill>
            <a:srgbClr val="B42359"/>
          </a:solidFill>
          <a:latin typeface="Arial" charset="0"/>
          <a:ea typeface="MS PGothic" pitchFamily="34" charset="-128"/>
          <a:cs typeface="Arial" charset="0"/>
        </a:defRPr>
      </a:lvl5pPr>
      <a:lvl6pPr marL="457200" algn="l" defTabSz="457200" rtl="0" eaLnBrk="1" fontAlgn="base" hangingPunct="1">
        <a:spcBef>
          <a:spcPct val="0"/>
        </a:spcBef>
        <a:spcAft>
          <a:spcPct val="0"/>
        </a:spcAft>
        <a:defRPr sz="4400">
          <a:solidFill>
            <a:srgbClr val="B42359"/>
          </a:solidFill>
          <a:latin typeface="COUTURE Bold" charset="0"/>
          <a:ea typeface="ＭＳ Ｐゴシック" charset="0"/>
          <a:cs typeface="COUTURE Bold" charset="0"/>
        </a:defRPr>
      </a:lvl6pPr>
      <a:lvl7pPr marL="914400" algn="l" defTabSz="457200" rtl="0" eaLnBrk="1" fontAlgn="base" hangingPunct="1">
        <a:spcBef>
          <a:spcPct val="0"/>
        </a:spcBef>
        <a:spcAft>
          <a:spcPct val="0"/>
        </a:spcAft>
        <a:defRPr sz="4400">
          <a:solidFill>
            <a:srgbClr val="B42359"/>
          </a:solidFill>
          <a:latin typeface="COUTURE Bold" charset="0"/>
          <a:ea typeface="ＭＳ Ｐゴシック" charset="0"/>
          <a:cs typeface="COUTURE Bold" charset="0"/>
        </a:defRPr>
      </a:lvl7pPr>
      <a:lvl8pPr marL="1371600" algn="l" defTabSz="457200" rtl="0" eaLnBrk="1" fontAlgn="base" hangingPunct="1">
        <a:spcBef>
          <a:spcPct val="0"/>
        </a:spcBef>
        <a:spcAft>
          <a:spcPct val="0"/>
        </a:spcAft>
        <a:defRPr sz="4400">
          <a:solidFill>
            <a:srgbClr val="B42359"/>
          </a:solidFill>
          <a:latin typeface="COUTURE Bold" charset="0"/>
          <a:ea typeface="ＭＳ Ｐゴシック" charset="0"/>
          <a:cs typeface="COUTURE Bold" charset="0"/>
        </a:defRPr>
      </a:lvl8pPr>
      <a:lvl9pPr marL="1828800" algn="l" defTabSz="457200" rtl="0" eaLnBrk="1" fontAlgn="base" hangingPunct="1">
        <a:spcBef>
          <a:spcPct val="0"/>
        </a:spcBef>
        <a:spcAft>
          <a:spcPct val="0"/>
        </a:spcAft>
        <a:defRPr sz="4400">
          <a:solidFill>
            <a:srgbClr val="B42359"/>
          </a:solidFill>
          <a:latin typeface="COUTURE Bold" charset="0"/>
          <a:ea typeface="ＭＳ Ｐゴシック" charset="0"/>
          <a:cs typeface="COUTURE Bold" charset="0"/>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MS PGothic" pitchFamily="34" charset="-128"/>
          <a:cs typeface="MS PGothic" charset="0"/>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MS PGothic" pitchFamily="34" charset="-128"/>
          <a:cs typeface="MS PGothic" charset="0"/>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MS PGothic" pitchFamily="34" charset="-128"/>
          <a:cs typeface="MS PGothic" charset="0"/>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S PGothic" pitchFamily="34" charset="-128"/>
          <a:cs typeface="MS PGothic" charset="0"/>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MS PGothic"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607175"/>
            <a:ext cx="498475" cy="211138"/>
          </a:xfrm>
        </p:spPr>
        <p:txBody>
          <a:bodyPr/>
          <a:lstStyle/>
          <a:p>
            <a:fld id="{C7F1B9D8-1D95-44B3-9E1C-E404196FC055}" type="slidenum">
              <a:rPr lang="hi-IN" smtClean="0"/>
              <a:t>1</a:t>
            </a:fld>
            <a:endParaRPr lang="hi-IN"/>
          </a:p>
        </p:txBody>
      </p:sp>
      <p:sp>
        <p:nvSpPr>
          <p:cNvPr id="15" name="TextBox 14">
            <a:extLst>
              <a:ext uri="{FF2B5EF4-FFF2-40B4-BE49-F238E27FC236}">
                <a16:creationId xmlns:a16="http://schemas.microsoft.com/office/drawing/2014/main" id="{1F77B398-C73D-47DA-8907-4F9B6747A0C4}"/>
              </a:ext>
            </a:extLst>
          </p:cNvPr>
          <p:cNvSpPr txBox="1"/>
          <p:nvPr/>
        </p:nvSpPr>
        <p:spPr>
          <a:xfrm>
            <a:off x="5724525" y="42005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17" name="TextBox 16">
            <a:extLst>
              <a:ext uri="{FF2B5EF4-FFF2-40B4-BE49-F238E27FC236}">
                <a16:creationId xmlns:a16="http://schemas.microsoft.com/office/drawing/2014/main" id="{9B0DF5A8-32B6-428C-AA2A-F19FAEEA341E}"/>
              </a:ext>
            </a:extLst>
          </p:cNvPr>
          <p:cNvSpPr txBox="1"/>
          <p:nvPr/>
        </p:nvSpPr>
        <p:spPr>
          <a:xfrm>
            <a:off x="7634524" y="2760858"/>
            <a:ext cx="42528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ct val="0"/>
              </a:spcBef>
            </a:pPr>
            <a:r>
              <a:rPr lang="en-US" sz="2400" b="1" dirty="0">
                <a:solidFill>
                  <a:schemeClr val="tx2"/>
                </a:solidFill>
                <a:latin typeface="Arial" panose="020B0604020202020204" pitchFamily="34" charset="0"/>
                <a:ea typeface="+mn-lt"/>
                <a:cs typeface="Arial" panose="020B0604020202020204" pitchFamily="34" charset="0"/>
              </a:rPr>
              <a:t>Banking </a:t>
            </a:r>
            <a:br>
              <a:rPr lang="en-US" sz="2400" b="1" dirty="0">
                <a:solidFill>
                  <a:schemeClr val="tx2"/>
                </a:solidFill>
                <a:latin typeface="Arial" panose="020B0604020202020204" pitchFamily="34" charset="0"/>
                <a:ea typeface="+mn-lt"/>
                <a:cs typeface="Arial" panose="020B0604020202020204" pitchFamily="34" charset="0"/>
              </a:rPr>
            </a:br>
            <a:r>
              <a:rPr lang="en-US" sz="2400" b="1" dirty="0">
                <a:solidFill>
                  <a:schemeClr val="tx2"/>
                </a:solidFill>
                <a:latin typeface="Arial" panose="020B0604020202020204" pitchFamily="34" charset="0"/>
                <a:ea typeface="+mn-lt"/>
                <a:cs typeface="Arial" panose="020B0604020202020204" pitchFamily="34" charset="0"/>
              </a:rPr>
              <a:t/>
            </a:r>
            <a:br>
              <a:rPr lang="en-US" sz="2400" b="1" dirty="0">
                <a:solidFill>
                  <a:schemeClr val="tx2"/>
                </a:solidFill>
                <a:latin typeface="Arial" panose="020B0604020202020204" pitchFamily="34" charset="0"/>
                <a:ea typeface="+mn-lt"/>
                <a:cs typeface="Arial" panose="020B0604020202020204" pitchFamily="34" charset="0"/>
              </a:rPr>
            </a:br>
            <a:r>
              <a:rPr lang="en-US" sz="2400" b="1" dirty="0">
                <a:solidFill>
                  <a:schemeClr val="tx2"/>
                </a:solidFill>
                <a:latin typeface="Arial" panose="020B0604020202020204" pitchFamily="34" charset="0"/>
                <a:ea typeface="+mn-lt"/>
                <a:cs typeface="Arial" panose="020B0604020202020204" pitchFamily="34" charset="0"/>
              </a:rPr>
              <a:t/>
            </a:r>
            <a:br>
              <a:rPr lang="en-US" sz="2400" b="1" dirty="0">
                <a:solidFill>
                  <a:schemeClr val="tx2"/>
                </a:solidFill>
                <a:latin typeface="Arial" panose="020B0604020202020204" pitchFamily="34" charset="0"/>
                <a:ea typeface="+mn-lt"/>
                <a:cs typeface="Arial" panose="020B0604020202020204" pitchFamily="34" charset="0"/>
              </a:rPr>
            </a:br>
            <a:r>
              <a:rPr lang="en-IN" sz="2400" b="1" dirty="0" err="1" smtClean="0">
                <a:solidFill>
                  <a:schemeClr val="tx2"/>
                </a:solidFill>
                <a:latin typeface="Arial" panose="020B0604020202020204" pitchFamily="34" charset="0"/>
                <a:ea typeface="+mn-lt"/>
                <a:cs typeface="Arial" panose="020B0604020202020204" pitchFamily="34" charset="0"/>
              </a:rPr>
              <a:t>Demat</a:t>
            </a:r>
            <a:r>
              <a:rPr lang="en-IN" sz="2400" b="1" dirty="0" smtClean="0">
                <a:solidFill>
                  <a:schemeClr val="tx2"/>
                </a:solidFill>
                <a:latin typeface="Arial" panose="020B0604020202020204" pitchFamily="34" charset="0"/>
                <a:ea typeface="+mn-lt"/>
                <a:cs typeface="Arial" panose="020B0604020202020204" pitchFamily="34" charset="0"/>
              </a:rPr>
              <a:t> Account</a:t>
            </a:r>
            <a:endParaRPr lang="en-IN" sz="2400" dirty="0">
              <a:solidFill>
                <a:schemeClr val="tx2"/>
              </a:solidFill>
              <a:latin typeface="Arial" panose="020B0604020202020204" pitchFamily="34" charset="0"/>
              <a:ea typeface="+mn-lt"/>
              <a:cs typeface="Arial" panose="020B0604020202020204" pitchFamily="34" charset="0"/>
            </a:endParaRPr>
          </a:p>
          <a:p>
            <a:pPr algn="ctr">
              <a:spcBef>
                <a:spcPct val="0"/>
              </a:spcBef>
            </a:pPr>
            <a:endParaRPr lang="en-US" sz="2400" dirty="0">
              <a:solidFill>
                <a:schemeClr val="tx2"/>
              </a:solidFill>
              <a:latin typeface="Aharoni"/>
              <a:cs typeface="Aharoni"/>
            </a:endParaRPr>
          </a:p>
        </p:txBody>
      </p:sp>
    </p:spTree>
    <p:extLst>
      <p:ext uri="{BB962C8B-B14F-4D97-AF65-F5344CB8AC3E}">
        <p14:creationId xmlns:p14="http://schemas.microsoft.com/office/powerpoint/2010/main" val="25273115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C92DF7-1C4B-48DB-9B88-24ABBA7681D5}"/>
              </a:ext>
            </a:extLst>
          </p:cNvPr>
          <p:cNvSpPr>
            <a:spLocks noGrp="1"/>
          </p:cNvSpPr>
          <p:nvPr>
            <p:ph idx="1"/>
          </p:nvPr>
        </p:nvSpPr>
        <p:spPr>
          <a:xfrm>
            <a:off x="737557" y="1149889"/>
            <a:ext cx="10713631" cy="4811413"/>
          </a:xfrm>
        </p:spPr>
        <p:txBody>
          <a:bodyPr vert="horz" lIns="91440" tIns="45720" rIns="91440" bIns="45720" rtlCol="0" anchor="t">
            <a:noAutofit/>
          </a:bodyPr>
          <a:lstStyle/>
          <a:p>
            <a:pPr marL="0" indent="0">
              <a:buNone/>
            </a:pPr>
            <a:r>
              <a:rPr lang="en-US" sz="2400" dirty="0"/>
              <a:t>A </a:t>
            </a:r>
            <a:r>
              <a:rPr lang="en-US" sz="2400" dirty="0" smtClean="0"/>
              <a:t>Trading account </a:t>
            </a:r>
            <a:r>
              <a:rPr lang="en-US" sz="2400" dirty="0"/>
              <a:t>facilitates the buying and selling of stocks online. A trading account holds all the securities, cash, and other investments held in brokerage accounts and enable buying and selling of these investments at a click of a button. Such an account allows buyers to frequently trade in stocks at any given point of time in the day. You are provided with a unique trading ID that is used to transact.</a:t>
            </a:r>
            <a:endParaRPr lang="en-US" sz="2400" dirty="0">
              <a:latin typeface="Calibri" panose="020F0502020204030204" pitchFamily="34" charset="0"/>
              <a:cs typeface="Calibri" panose="020F0502020204030204" pitchFamily="34" charset="0"/>
            </a:endParaRPr>
          </a:p>
          <a:p>
            <a:pPr marL="0" indent="0">
              <a:buNone/>
            </a:pPr>
            <a:endParaRPr lang="en-US" sz="2400" dirty="0" smtClean="0">
              <a:latin typeface="Calibri" panose="020F0502020204030204" pitchFamily="34" charset="0"/>
              <a:cs typeface="Calibri" panose="020F0502020204030204" pitchFamily="34" charset="0"/>
            </a:endParaRPr>
          </a:p>
          <a:p>
            <a:pPr marL="0" indent="0">
              <a:buNone/>
            </a:pPr>
            <a:r>
              <a:rPr lang="en-US" sz="2400" b="1" dirty="0" smtClean="0">
                <a:latin typeface="Calibri" panose="020F0502020204030204" pitchFamily="34" charset="0"/>
                <a:cs typeface="Calibri" panose="020F0502020204030204" pitchFamily="34" charset="0"/>
              </a:rPr>
              <a:t>Difference between Trading &amp; </a:t>
            </a:r>
            <a:r>
              <a:rPr lang="en-US" sz="2400" b="1" dirty="0" err="1" smtClean="0">
                <a:latin typeface="Calibri" panose="020F0502020204030204" pitchFamily="34" charset="0"/>
                <a:cs typeface="Calibri" panose="020F0502020204030204" pitchFamily="34" charset="0"/>
              </a:rPr>
              <a:t>Demat</a:t>
            </a:r>
            <a:r>
              <a:rPr lang="en-US" sz="2400" b="1" dirty="0" smtClean="0">
                <a:latin typeface="Calibri" panose="020F0502020204030204" pitchFamily="34" charset="0"/>
                <a:cs typeface="Calibri" panose="020F0502020204030204" pitchFamily="34" charset="0"/>
              </a:rPr>
              <a:t> Account</a:t>
            </a:r>
            <a:endParaRPr lang="en-US" sz="2400" b="1" dirty="0">
              <a:latin typeface="Calibri" panose="020F0502020204030204" pitchFamily="34" charset="0"/>
              <a:cs typeface="Calibri" panose="020F0502020204030204" pitchFamily="34" charset="0"/>
            </a:endParaRPr>
          </a:p>
          <a:p>
            <a:pPr marL="0" indent="0">
              <a:buNone/>
            </a:pPr>
            <a:r>
              <a:rPr lang="en-US" sz="2400" dirty="0"/>
              <a:t>A trading account is used for the buying and selling of securities. With every trade request, the securities are debited or credit from the </a:t>
            </a:r>
            <a:r>
              <a:rPr lang="en-US" sz="2400" dirty="0" err="1"/>
              <a:t>Demat</a:t>
            </a:r>
            <a:r>
              <a:rPr lang="en-US" sz="2400" dirty="0"/>
              <a:t> account accordingly. A </a:t>
            </a:r>
            <a:r>
              <a:rPr lang="en-US" sz="2400" dirty="0" err="1"/>
              <a:t>Demat</a:t>
            </a:r>
            <a:r>
              <a:rPr lang="en-US" sz="2400" dirty="0"/>
              <a:t> account stores your stock holdings electronically, which is linked to their trading account. While one is required to facilitate the exchange of transactions, the other enables the safe-holding of the assets in a </a:t>
            </a:r>
            <a:r>
              <a:rPr lang="en-US" sz="2400" dirty="0" err="1"/>
              <a:t>dematerialised</a:t>
            </a:r>
            <a:r>
              <a:rPr lang="en-US" sz="2400" dirty="0"/>
              <a:t> format. However, both of them are necessary to have while trading in the stock market.</a:t>
            </a:r>
            <a:endParaRPr lang="en-US" sz="2400" dirty="0" smtClean="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76EF1263-DDAE-4370-A59E-3DD72792BC60}"/>
              </a:ext>
            </a:extLst>
          </p:cNvPr>
          <p:cNvSpPr>
            <a:spLocks noGrp="1"/>
          </p:cNvSpPr>
          <p:nvPr>
            <p:ph type="title"/>
          </p:nvPr>
        </p:nvSpPr>
        <p:spPr>
          <a:xfrm>
            <a:off x="533401" y="170374"/>
            <a:ext cx="9690100" cy="461665"/>
          </a:xfrm>
        </p:spPr>
        <p:txBody>
          <a:bodyPr/>
          <a:lstStyle/>
          <a:p>
            <a:pPr>
              <a:lnSpc>
                <a:spcPct val="100000"/>
              </a:lnSpc>
              <a:spcAft>
                <a:spcPct val="0"/>
              </a:spcAft>
            </a:pPr>
            <a:r>
              <a:rPr lang="en-US" dirty="0" smtClean="0">
                <a:latin typeface="Arial"/>
                <a:cs typeface="Arial"/>
              </a:rPr>
              <a:t>Trading Account</a:t>
            </a:r>
            <a:endParaRPr lang="en-US" b="0" dirty="0">
              <a:latin typeface="Arial"/>
              <a:cs typeface="Arial"/>
            </a:endParaRPr>
          </a:p>
        </p:txBody>
      </p:sp>
      <p:sp>
        <p:nvSpPr>
          <p:cNvPr id="4" name="Slide Number Placeholder 3">
            <a:extLst>
              <a:ext uri="{FF2B5EF4-FFF2-40B4-BE49-F238E27FC236}">
                <a16:creationId xmlns:a16="http://schemas.microsoft.com/office/drawing/2014/main" id="{A600F943-3A2C-4253-8D2F-8335B0DA5232}"/>
              </a:ext>
            </a:extLst>
          </p:cNvPr>
          <p:cNvSpPr>
            <a:spLocks noGrp="1"/>
          </p:cNvSpPr>
          <p:nvPr>
            <p:ph type="sldNum" sz="quarter" idx="12"/>
          </p:nvPr>
        </p:nvSpPr>
        <p:spPr/>
        <p:txBody>
          <a:bodyPr/>
          <a:lstStyle/>
          <a:p>
            <a:fld id="{C7F1B9D8-1D95-44B3-9E1C-E404196FC055}" type="slidenum">
              <a:rPr lang="hi-IN" smtClean="0"/>
              <a:t>10</a:t>
            </a:fld>
            <a:endParaRPr lang="hi-IN"/>
          </a:p>
        </p:txBody>
      </p:sp>
    </p:spTree>
    <p:extLst>
      <p:ext uri="{BB962C8B-B14F-4D97-AF65-F5344CB8AC3E}">
        <p14:creationId xmlns:p14="http://schemas.microsoft.com/office/powerpoint/2010/main" val="616224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5439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1A554A-839B-4853-9349-157CC18D2817}"/>
              </a:ext>
            </a:extLst>
          </p:cNvPr>
          <p:cNvSpPr>
            <a:spLocks noGrp="1"/>
          </p:cNvSpPr>
          <p:nvPr>
            <p:ph idx="1"/>
          </p:nvPr>
        </p:nvSpPr>
        <p:spPr>
          <a:xfrm>
            <a:off x="838199" y="1437436"/>
            <a:ext cx="10713631" cy="4351338"/>
          </a:xfrm>
        </p:spPr>
        <p:txBody>
          <a:bodyPr vert="horz" lIns="91440" tIns="45720" rIns="91440" bIns="45720" rtlCol="0" anchor="t">
            <a:normAutofit/>
          </a:bodyPr>
          <a:lstStyle/>
          <a:p>
            <a:pPr marL="0" indent="0">
              <a:buNone/>
            </a:pPr>
            <a:r>
              <a:rPr lang="en-US" sz="2400" dirty="0" err="1">
                <a:latin typeface="Calibri" panose="020F0502020204030204" pitchFamily="34" charset="0"/>
                <a:cs typeface="Calibri" panose="020F0502020204030204" pitchFamily="34" charset="0"/>
              </a:rPr>
              <a:t>Demat</a:t>
            </a:r>
            <a:r>
              <a:rPr lang="en-US" sz="2400" dirty="0">
                <a:latin typeface="Calibri" panose="020F0502020204030204" pitchFamily="34" charset="0"/>
                <a:cs typeface="Calibri" panose="020F0502020204030204" pitchFamily="34" charset="0"/>
              </a:rPr>
              <a:t> Account is an account that is used to hold shares and securities in electronic format. The full form of </a:t>
            </a:r>
            <a:r>
              <a:rPr lang="en-US" sz="2400" dirty="0" err="1">
                <a:latin typeface="Calibri" panose="020F0502020204030204" pitchFamily="34" charset="0"/>
                <a:cs typeface="Calibri" panose="020F0502020204030204" pitchFamily="34" charset="0"/>
              </a:rPr>
              <a:t>Demat</a:t>
            </a:r>
            <a:r>
              <a:rPr lang="en-US" sz="2400" dirty="0">
                <a:latin typeface="Calibri" panose="020F0502020204030204" pitchFamily="34" charset="0"/>
                <a:cs typeface="Calibri" panose="020F0502020204030204" pitchFamily="34" charset="0"/>
              </a:rPr>
              <a:t> account is a </a:t>
            </a:r>
            <a:r>
              <a:rPr lang="en-US" sz="2400" dirty="0" err="1">
                <a:latin typeface="Calibri" panose="020F0502020204030204" pitchFamily="34" charset="0"/>
                <a:cs typeface="Calibri" panose="020F0502020204030204" pitchFamily="34" charset="0"/>
              </a:rPr>
              <a:t>dematerialised</a:t>
            </a:r>
            <a:r>
              <a:rPr lang="en-US" sz="2400" dirty="0">
                <a:latin typeface="Calibri" panose="020F0502020204030204" pitchFamily="34" charset="0"/>
                <a:cs typeface="Calibri" panose="020F0502020204030204" pitchFamily="34" charset="0"/>
              </a:rPr>
              <a:t> account. The purpose of </a:t>
            </a:r>
            <a:r>
              <a:rPr lang="en-US" sz="2400" dirty="0" smtClean="0">
                <a:latin typeface="Calibri" panose="020F0502020204030204" pitchFamily="34" charset="0"/>
                <a:cs typeface="Calibri" panose="020F0502020204030204" pitchFamily="34" charset="0"/>
              </a:rPr>
              <a:t>opening a </a:t>
            </a:r>
            <a:r>
              <a:rPr lang="en-US" sz="2400" dirty="0" err="1" smtClean="0">
                <a:latin typeface="Calibri" panose="020F0502020204030204" pitchFamily="34" charset="0"/>
                <a:cs typeface="Calibri" panose="020F0502020204030204" pitchFamily="34" charset="0"/>
              </a:rPr>
              <a:t>Demat</a:t>
            </a:r>
            <a:r>
              <a:rPr lang="en-US" sz="2400" dirty="0" smtClean="0">
                <a:latin typeface="Calibri" panose="020F0502020204030204" pitchFamily="34" charset="0"/>
                <a:cs typeface="Calibri" panose="020F0502020204030204" pitchFamily="34" charset="0"/>
              </a:rPr>
              <a:t> account is </a:t>
            </a:r>
            <a:r>
              <a:rPr lang="en-US" sz="2400" dirty="0">
                <a:latin typeface="Calibri" panose="020F0502020204030204" pitchFamily="34" charset="0"/>
                <a:cs typeface="Calibri" panose="020F0502020204030204" pitchFamily="34" charset="0"/>
              </a:rPr>
              <a:t>to hold shares that have been bought or </a:t>
            </a:r>
            <a:r>
              <a:rPr lang="en-US" sz="2400" dirty="0" err="1">
                <a:latin typeface="Calibri" panose="020F0502020204030204" pitchFamily="34" charset="0"/>
                <a:cs typeface="Calibri" panose="020F0502020204030204" pitchFamily="34" charset="0"/>
              </a:rPr>
              <a:t>dematerialised</a:t>
            </a:r>
            <a:r>
              <a:rPr lang="en-US" sz="2400" dirty="0">
                <a:latin typeface="Calibri" panose="020F0502020204030204" pitchFamily="34" charset="0"/>
                <a:cs typeface="Calibri" panose="020F0502020204030204" pitchFamily="34" charset="0"/>
              </a:rPr>
              <a:t> (converted from physical to electronic shares), thus making share trading easy for the users during online trading</a:t>
            </a:r>
            <a:r>
              <a:rPr lang="en-US" sz="2400" dirty="0" smtClean="0">
                <a:latin typeface="Calibri" panose="020F0502020204030204" pitchFamily="34" charset="0"/>
                <a:cs typeface="Calibri" panose="020F0502020204030204" pitchFamily="34" charset="0"/>
              </a:rPr>
              <a:t>.</a:t>
            </a:r>
          </a:p>
          <a:p>
            <a:pPr marL="0" indent="0">
              <a:buNone/>
            </a:pPr>
            <a:endParaRPr lang="en-US" sz="2400" dirty="0">
              <a:latin typeface="Calibri" panose="020F0502020204030204" pitchFamily="34" charset="0"/>
              <a:cs typeface="Calibri" panose="020F0502020204030204" pitchFamily="34" charset="0"/>
            </a:endParaRPr>
          </a:p>
          <a:p>
            <a:pPr marL="0" indent="0">
              <a:lnSpc>
                <a:spcPct val="100000"/>
              </a:lnSpc>
              <a:spcBef>
                <a:spcPts val="200"/>
              </a:spcBef>
              <a:spcAft>
                <a:spcPct val="0"/>
              </a:spcAft>
              <a:buNone/>
            </a:pPr>
            <a:r>
              <a:rPr lang="en-US" sz="2400" dirty="0" smtClean="0">
                <a:latin typeface="Calibri" panose="020F0502020204030204" pitchFamily="34" charset="0"/>
                <a:cs typeface="Calibri" panose="020F0502020204030204" pitchFamily="34" charset="0"/>
              </a:rPr>
              <a:t>During </a:t>
            </a:r>
            <a:r>
              <a:rPr lang="en-US" sz="2400" dirty="0">
                <a:latin typeface="Calibri" panose="020F0502020204030204" pitchFamily="34" charset="0"/>
                <a:cs typeface="Calibri" panose="020F0502020204030204" pitchFamily="34" charset="0"/>
              </a:rPr>
              <a:t>online trading, shares are bought and held in a </a:t>
            </a:r>
            <a:r>
              <a:rPr lang="en-US" sz="2400" dirty="0" err="1">
                <a:latin typeface="Calibri" panose="020F0502020204030204" pitchFamily="34" charset="0"/>
                <a:cs typeface="Calibri" panose="020F0502020204030204" pitchFamily="34" charset="0"/>
              </a:rPr>
              <a:t>Demat</a:t>
            </a:r>
            <a:r>
              <a:rPr lang="en-US" sz="2400" dirty="0">
                <a:latin typeface="Calibri" panose="020F0502020204030204" pitchFamily="34" charset="0"/>
                <a:cs typeface="Calibri" panose="020F0502020204030204" pitchFamily="34" charset="0"/>
              </a:rPr>
              <a:t> Account, thus, facilitating easy trade for the users. A </a:t>
            </a:r>
            <a:r>
              <a:rPr lang="en-US" sz="2400" dirty="0" err="1" smtClean="0">
                <a:latin typeface="Calibri" panose="020F0502020204030204" pitchFamily="34" charset="0"/>
                <a:cs typeface="Calibri" panose="020F0502020204030204" pitchFamily="34" charset="0"/>
              </a:rPr>
              <a:t>Demat</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Acount</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holds all the investments an individual makes in shares, government securities, exchange-traded funds, bonds and mutual funds in one place. </a:t>
            </a:r>
            <a:endParaRPr lang="en-US" sz="2400" dirty="0">
              <a:latin typeface="Calibri" panose="020F0502020204030204" pitchFamily="34" charset="0"/>
              <a:ea typeface="+mn-lt"/>
              <a:cs typeface="Calibri" panose="020F0502020204030204" pitchFamily="34" charset="0"/>
            </a:endParaRPr>
          </a:p>
          <a:p>
            <a:endParaRPr lang="en-US" dirty="0">
              <a:cs typeface="Calibri"/>
            </a:endParaRPr>
          </a:p>
        </p:txBody>
      </p:sp>
      <p:sp>
        <p:nvSpPr>
          <p:cNvPr id="3" name="Title 2">
            <a:extLst>
              <a:ext uri="{FF2B5EF4-FFF2-40B4-BE49-F238E27FC236}">
                <a16:creationId xmlns:a16="http://schemas.microsoft.com/office/drawing/2014/main" id="{FB8DF8BA-DA0E-47EC-9CF4-C875D77E7E6C}"/>
              </a:ext>
            </a:extLst>
          </p:cNvPr>
          <p:cNvSpPr>
            <a:spLocks noGrp="1"/>
          </p:cNvSpPr>
          <p:nvPr>
            <p:ph type="title"/>
          </p:nvPr>
        </p:nvSpPr>
        <p:spPr>
          <a:xfrm>
            <a:off x="533401" y="170374"/>
            <a:ext cx="9690100" cy="461665"/>
          </a:xfrm>
        </p:spPr>
        <p:txBody>
          <a:bodyPr/>
          <a:lstStyle/>
          <a:p>
            <a:pPr>
              <a:lnSpc>
                <a:spcPct val="100000"/>
              </a:lnSpc>
              <a:spcAft>
                <a:spcPct val="0"/>
              </a:spcAft>
            </a:pPr>
            <a:r>
              <a:rPr lang="en-US" dirty="0">
                <a:latin typeface="Arial"/>
                <a:cs typeface="Arial"/>
              </a:rPr>
              <a:t>DEMAT </a:t>
            </a:r>
            <a:r>
              <a:rPr lang="en-US" dirty="0" smtClean="0">
                <a:latin typeface="Arial"/>
                <a:cs typeface="Arial"/>
              </a:rPr>
              <a:t>Account	</a:t>
            </a:r>
            <a:endParaRPr lang="en-US" b="0" dirty="0">
              <a:latin typeface="Arial"/>
              <a:cs typeface="Arial"/>
            </a:endParaRPr>
          </a:p>
        </p:txBody>
      </p:sp>
      <p:sp>
        <p:nvSpPr>
          <p:cNvPr id="4" name="Slide Number Placeholder 3">
            <a:extLst>
              <a:ext uri="{FF2B5EF4-FFF2-40B4-BE49-F238E27FC236}">
                <a16:creationId xmlns:a16="http://schemas.microsoft.com/office/drawing/2014/main" id="{BB7DE1F8-18CC-41F9-82DE-051C7F8F04A2}"/>
              </a:ext>
            </a:extLst>
          </p:cNvPr>
          <p:cNvSpPr>
            <a:spLocks noGrp="1"/>
          </p:cNvSpPr>
          <p:nvPr>
            <p:ph type="sldNum" sz="quarter" idx="12"/>
          </p:nvPr>
        </p:nvSpPr>
        <p:spPr/>
        <p:txBody>
          <a:bodyPr/>
          <a:lstStyle/>
          <a:p>
            <a:fld id="{C7F1B9D8-1D95-44B3-9E1C-E404196FC055}" type="slidenum">
              <a:rPr lang="hi-IN" smtClean="0"/>
              <a:t>2</a:t>
            </a:fld>
            <a:endParaRPr lang="hi-IN"/>
          </a:p>
        </p:txBody>
      </p:sp>
    </p:spTree>
    <p:extLst>
      <p:ext uri="{BB962C8B-B14F-4D97-AF65-F5344CB8AC3E}">
        <p14:creationId xmlns:p14="http://schemas.microsoft.com/office/powerpoint/2010/main" val="35708512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4D5749-8648-45C8-B208-2157B4045CCB}"/>
              </a:ext>
            </a:extLst>
          </p:cNvPr>
          <p:cNvSpPr>
            <a:spLocks noGrp="1"/>
          </p:cNvSpPr>
          <p:nvPr>
            <p:ph idx="1"/>
          </p:nvPr>
        </p:nvSpPr>
        <p:spPr>
          <a:xfrm>
            <a:off x="838199" y="1250531"/>
            <a:ext cx="10713631" cy="4351338"/>
          </a:xfrm>
        </p:spPr>
        <p:txBody>
          <a:bodyPr vert="horz" lIns="91440" tIns="45720" rIns="91440" bIns="45720" rtlCol="0" anchor="t">
            <a:normAutofit/>
          </a:bodyPr>
          <a:lstStyle/>
          <a:p>
            <a:r>
              <a:rPr lang="en-US" sz="2000" dirty="0"/>
              <a:t>A </a:t>
            </a:r>
            <a:r>
              <a:rPr lang="en-US" sz="2000" dirty="0" err="1"/>
              <a:t>demat</a:t>
            </a:r>
            <a:r>
              <a:rPr lang="en-US" sz="2000" dirty="0"/>
              <a:t> account can hold the following range of securities:</a:t>
            </a:r>
          </a:p>
          <a:p>
            <a:r>
              <a:rPr lang="en-US" sz="2000" dirty="0"/>
              <a:t>Shares</a:t>
            </a:r>
          </a:p>
          <a:p>
            <a:r>
              <a:rPr lang="en-US" sz="2000" dirty="0"/>
              <a:t>Stocks</a:t>
            </a:r>
          </a:p>
          <a:p>
            <a:r>
              <a:rPr lang="en-US" sz="2000" dirty="0"/>
              <a:t>E-gold</a:t>
            </a:r>
          </a:p>
          <a:p>
            <a:r>
              <a:rPr lang="en-US" sz="2000" dirty="0"/>
              <a:t>Bonds</a:t>
            </a:r>
          </a:p>
          <a:p>
            <a:r>
              <a:rPr lang="en-US" sz="2000" dirty="0"/>
              <a:t>Government securities</a:t>
            </a:r>
          </a:p>
          <a:p>
            <a:r>
              <a:rPr lang="en-US" sz="2000" dirty="0"/>
              <a:t>IPOs</a:t>
            </a:r>
          </a:p>
          <a:p>
            <a:r>
              <a:rPr lang="en-US" sz="2000" dirty="0"/>
              <a:t>Exchange-traded </a:t>
            </a:r>
            <a:r>
              <a:rPr lang="en-US" sz="2000" dirty="0" smtClean="0"/>
              <a:t>funds</a:t>
            </a:r>
          </a:p>
          <a:p>
            <a:r>
              <a:rPr lang="en-US" sz="2000" dirty="0" smtClean="0"/>
              <a:t>Non Convertible Debentures (NCD)</a:t>
            </a:r>
            <a:endParaRPr lang="en-US" sz="2000" dirty="0"/>
          </a:p>
          <a:p>
            <a:r>
              <a:rPr lang="en-US" sz="2000" dirty="0" smtClean="0"/>
              <a:t>Mutual </a:t>
            </a:r>
            <a:r>
              <a:rPr lang="en-US" sz="2000" dirty="0"/>
              <a:t>funds traded on the stock exchange</a:t>
            </a:r>
          </a:p>
          <a:p>
            <a:pPr marL="0" indent="0">
              <a:buNone/>
            </a:pPr>
            <a:endParaRPr lang="en-US"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43C62570-A45C-43C2-86EA-263F33FC5B59}"/>
              </a:ext>
            </a:extLst>
          </p:cNvPr>
          <p:cNvSpPr>
            <a:spLocks noGrp="1"/>
          </p:cNvSpPr>
          <p:nvPr>
            <p:ph type="title"/>
          </p:nvPr>
        </p:nvSpPr>
        <p:spPr>
          <a:xfrm>
            <a:off x="533401" y="170374"/>
            <a:ext cx="9690100" cy="461665"/>
          </a:xfrm>
        </p:spPr>
        <p:txBody>
          <a:bodyPr/>
          <a:lstStyle/>
          <a:p>
            <a:pPr>
              <a:lnSpc>
                <a:spcPct val="100000"/>
              </a:lnSpc>
              <a:spcAft>
                <a:spcPct val="0"/>
              </a:spcAft>
            </a:pPr>
            <a:endParaRPr lang="en-US" b="0" dirty="0">
              <a:latin typeface="Calibri"/>
              <a:cs typeface="Arial"/>
            </a:endParaRPr>
          </a:p>
        </p:txBody>
      </p:sp>
      <p:sp>
        <p:nvSpPr>
          <p:cNvPr id="4" name="Slide Number Placeholder 3">
            <a:extLst>
              <a:ext uri="{FF2B5EF4-FFF2-40B4-BE49-F238E27FC236}">
                <a16:creationId xmlns:a16="http://schemas.microsoft.com/office/drawing/2014/main" id="{45528B43-FE1F-4125-BCA8-FC8428BB3E45}"/>
              </a:ext>
            </a:extLst>
          </p:cNvPr>
          <p:cNvSpPr>
            <a:spLocks noGrp="1"/>
          </p:cNvSpPr>
          <p:nvPr>
            <p:ph type="sldNum" sz="quarter" idx="12"/>
          </p:nvPr>
        </p:nvSpPr>
        <p:spPr/>
        <p:txBody>
          <a:bodyPr/>
          <a:lstStyle/>
          <a:p>
            <a:fld id="{C7F1B9D8-1D95-44B3-9E1C-E404196FC055}" type="slidenum">
              <a:rPr lang="hi-IN" smtClean="0"/>
              <a:t>3</a:t>
            </a:fld>
            <a:endParaRPr lang="hi-IN"/>
          </a:p>
        </p:txBody>
      </p:sp>
    </p:spTree>
    <p:extLst>
      <p:ext uri="{BB962C8B-B14F-4D97-AF65-F5344CB8AC3E}">
        <p14:creationId xmlns:p14="http://schemas.microsoft.com/office/powerpoint/2010/main" val="18662681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4D5749-8648-45C8-B208-2157B4045CCB}"/>
              </a:ext>
            </a:extLst>
          </p:cNvPr>
          <p:cNvSpPr>
            <a:spLocks noGrp="1"/>
          </p:cNvSpPr>
          <p:nvPr>
            <p:ph idx="1"/>
          </p:nvPr>
        </p:nvSpPr>
        <p:spPr>
          <a:xfrm>
            <a:off x="838199" y="1250531"/>
            <a:ext cx="10713631" cy="4351338"/>
          </a:xfrm>
        </p:spPr>
        <p:txBody>
          <a:bodyPr vert="horz" lIns="91440" tIns="45720" rIns="91440" bIns="45720" rtlCol="0" anchor="t">
            <a:normAutofit lnSpcReduction="10000"/>
          </a:bodyPr>
          <a:lstStyle/>
          <a:p>
            <a:pPr marL="0" indent="0">
              <a:buNone/>
            </a:pPr>
            <a:r>
              <a:rPr lang="en-US" sz="2000" dirty="0"/>
              <a:t>There are three types of </a:t>
            </a:r>
            <a:r>
              <a:rPr lang="en-US" sz="2000" dirty="0" err="1"/>
              <a:t>demat</a:t>
            </a:r>
            <a:r>
              <a:rPr lang="en-US" sz="2000" dirty="0"/>
              <a:t> accounts which can be opened in India, depending on the residential status of the investor</a:t>
            </a:r>
            <a:r>
              <a:rPr lang="en-US" sz="2000" dirty="0" smtClean="0"/>
              <a:t>:</a:t>
            </a:r>
          </a:p>
          <a:p>
            <a:pPr marL="0" indent="0">
              <a:buNone/>
            </a:pPr>
            <a:endParaRPr lang="en-US" sz="2000" dirty="0"/>
          </a:p>
          <a:p>
            <a:r>
              <a:rPr lang="en-US" sz="2000" b="1" dirty="0"/>
              <a:t>Regular </a:t>
            </a:r>
            <a:r>
              <a:rPr lang="en-US" sz="2000" b="1" dirty="0" err="1"/>
              <a:t>Demat</a:t>
            </a:r>
            <a:r>
              <a:rPr lang="en-US" sz="2000" b="1" dirty="0"/>
              <a:t> account</a:t>
            </a:r>
            <a:r>
              <a:rPr lang="en-US" sz="2000" dirty="0"/>
              <a:t>: This type of </a:t>
            </a:r>
            <a:r>
              <a:rPr lang="en-US" sz="2000" dirty="0" err="1"/>
              <a:t>Demat</a:t>
            </a:r>
            <a:r>
              <a:rPr lang="en-US" sz="2000" dirty="0"/>
              <a:t> account is available to all investors in India. You can approach any depository participant (DP) of your choice to open a regular </a:t>
            </a:r>
            <a:r>
              <a:rPr lang="en-US" sz="2000" dirty="0" err="1"/>
              <a:t>Demat</a:t>
            </a:r>
            <a:r>
              <a:rPr lang="en-US" sz="2000" dirty="0"/>
              <a:t> account. The difference between regular </a:t>
            </a:r>
            <a:r>
              <a:rPr lang="en-US" sz="2000" dirty="0" err="1"/>
              <a:t>Demat</a:t>
            </a:r>
            <a:r>
              <a:rPr lang="en-US" sz="2000" dirty="0"/>
              <a:t> account with the other types is that it doesn’t offer additional facilities like international fund transfer.    </a:t>
            </a:r>
            <a:endParaRPr lang="en-US" sz="2000" dirty="0" smtClean="0"/>
          </a:p>
          <a:p>
            <a:pPr marL="0" indent="0">
              <a:buNone/>
            </a:pPr>
            <a:endParaRPr lang="en-US" sz="2000" dirty="0"/>
          </a:p>
          <a:p>
            <a:r>
              <a:rPr lang="en-US" sz="2000" b="1" dirty="0" err="1"/>
              <a:t>Repatriable</a:t>
            </a:r>
            <a:r>
              <a:rPr lang="en-US" sz="2000" b="1" dirty="0"/>
              <a:t> </a:t>
            </a:r>
            <a:r>
              <a:rPr lang="en-US" sz="2000" b="1" dirty="0" err="1"/>
              <a:t>Demat</a:t>
            </a:r>
            <a:r>
              <a:rPr lang="en-US" sz="2000" b="1" dirty="0"/>
              <a:t> account</a:t>
            </a:r>
            <a:r>
              <a:rPr lang="en-US" sz="2000" dirty="0"/>
              <a:t>: NRIs who hold a non-resident rupee account (NRE) can open this type of </a:t>
            </a:r>
            <a:r>
              <a:rPr lang="en-US" sz="2000" dirty="0" err="1"/>
              <a:t>Demat</a:t>
            </a:r>
            <a:r>
              <a:rPr lang="en-US" sz="2000" dirty="0"/>
              <a:t> account. This account allows the international transfer of funds</a:t>
            </a:r>
            <a:r>
              <a:rPr lang="en-US" sz="2000" dirty="0" smtClean="0"/>
              <a:t>.</a:t>
            </a:r>
          </a:p>
          <a:p>
            <a:pPr marL="0" indent="0">
              <a:buNone/>
            </a:pPr>
            <a:endParaRPr lang="en-US" sz="2000" dirty="0"/>
          </a:p>
          <a:p>
            <a:r>
              <a:rPr lang="en-US" sz="2000" b="1" dirty="0"/>
              <a:t>Non-</a:t>
            </a:r>
            <a:r>
              <a:rPr lang="en-US" sz="2000" b="1" dirty="0" err="1"/>
              <a:t>repatriable</a:t>
            </a:r>
            <a:r>
              <a:rPr lang="en-US" sz="2000" b="1" dirty="0"/>
              <a:t> </a:t>
            </a:r>
            <a:r>
              <a:rPr lang="en-US" sz="2000" b="1" dirty="0" err="1"/>
              <a:t>Demat</a:t>
            </a:r>
            <a:r>
              <a:rPr lang="en-US" sz="2000" b="1" dirty="0"/>
              <a:t> account </a:t>
            </a:r>
            <a:r>
              <a:rPr lang="en-US" sz="2000" dirty="0"/>
              <a:t>– non-resident Indians with a non-resident ordinary rupee (NRO) account can open this type of </a:t>
            </a:r>
            <a:r>
              <a:rPr lang="en-US" sz="2000" dirty="0" err="1"/>
              <a:t>Demat</a:t>
            </a:r>
            <a:r>
              <a:rPr lang="en-US" sz="2000" dirty="0"/>
              <a:t> account. However, this does not allow for international transfer of funds.</a:t>
            </a:r>
          </a:p>
          <a:p>
            <a:pPr marL="0" indent="0">
              <a:buNone/>
            </a:pPr>
            <a:endParaRPr lang="en-US"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43C62570-A45C-43C2-86EA-263F33FC5B59}"/>
              </a:ext>
            </a:extLst>
          </p:cNvPr>
          <p:cNvSpPr>
            <a:spLocks noGrp="1"/>
          </p:cNvSpPr>
          <p:nvPr>
            <p:ph type="title"/>
          </p:nvPr>
        </p:nvSpPr>
        <p:spPr>
          <a:xfrm>
            <a:off x="533401" y="170374"/>
            <a:ext cx="9690100" cy="461665"/>
          </a:xfrm>
        </p:spPr>
        <p:txBody>
          <a:bodyPr/>
          <a:lstStyle/>
          <a:p>
            <a:pPr>
              <a:lnSpc>
                <a:spcPct val="100000"/>
              </a:lnSpc>
              <a:spcAft>
                <a:spcPct val="0"/>
              </a:spcAft>
            </a:pPr>
            <a:r>
              <a:rPr lang="en-US" b="0" dirty="0" smtClean="0">
                <a:latin typeface="Calibri"/>
                <a:cs typeface="Arial"/>
              </a:rPr>
              <a:t>Types of </a:t>
            </a:r>
            <a:r>
              <a:rPr lang="en-US" b="0" dirty="0" err="1" smtClean="0">
                <a:latin typeface="Calibri"/>
                <a:cs typeface="Arial"/>
              </a:rPr>
              <a:t>Demat</a:t>
            </a:r>
            <a:r>
              <a:rPr lang="en-US" b="0" dirty="0" smtClean="0">
                <a:latin typeface="Calibri"/>
                <a:cs typeface="Arial"/>
              </a:rPr>
              <a:t> Account</a:t>
            </a:r>
            <a:endParaRPr lang="en-US" b="0" dirty="0">
              <a:latin typeface="Calibri"/>
              <a:cs typeface="Arial"/>
            </a:endParaRPr>
          </a:p>
        </p:txBody>
      </p:sp>
      <p:sp>
        <p:nvSpPr>
          <p:cNvPr id="4" name="Slide Number Placeholder 3">
            <a:extLst>
              <a:ext uri="{FF2B5EF4-FFF2-40B4-BE49-F238E27FC236}">
                <a16:creationId xmlns:a16="http://schemas.microsoft.com/office/drawing/2014/main" id="{45528B43-FE1F-4125-BCA8-FC8428BB3E45}"/>
              </a:ext>
            </a:extLst>
          </p:cNvPr>
          <p:cNvSpPr>
            <a:spLocks noGrp="1"/>
          </p:cNvSpPr>
          <p:nvPr>
            <p:ph type="sldNum" sz="quarter" idx="12"/>
          </p:nvPr>
        </p:nvSpPr>
        <p:spPr/>
        <p:txBody>
          <a:bodyPr/>
          <a:lstStyle/>
          <a:p>
            <a:fld id="{C7F1B9D8-1D95-44B3-9E1C-E404196FC055}" type="slidenum">
              <a:rPr lang="hi-IN" smtClean="0"/>
              <a:t>4</a:t>
            </a:fld>
            <a:endParaRPr lang="hi-IN"/>
          </a:p>
        </p:txBody>
      </p:sp>
    </p:spTree>
    <p:extLst>
      <p:ext uri="{BB962C8B-B14F-4D97-AF65-F5344CB8AC3E}">
        <p14:creationId xmlns:p14="http://schemas.microsoft.com/office/powerpoint/2010/main" val="25318622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8DF8BA-DA0E-47EC-9CF4-C875D77E7E6C}"/>
              </a:ext>
            </a:extLst>
          </p:cNvPr>
          <p:cNvSpPr>
            <a:spLocks noGrp="1"/>
          </p:cNvSpPr>
          <p:nvPr>
            <p:ph type="title"/>
          </p:nvPr>
        </p:nvSpPr>
        <p:spPr>
          <a:xfrm>
            <a:off x="533401" y="170374"/>
            <a:ext cx="9690100" cy="461665"/>
          </a:xfrm>
        </p:spPr>
        <p:txBody>
          <a:bodyPr/>
          <a:lstStyle/>
          <a:p>
            <a:pPr>
              <a:lnSpc>
                <a:spcPct val="100000"/>
              </a:lnSpc>
              <a:spcAft>
                <a:spcPct val="0"/>
              </a:spcAft>
            </a:pPr>
            <a:r>
              <a:rPr lang="en-US" dirty="0">
                <a:latin typeface="Arial"/>
                <a:cs typeface="Arial"/>
              </a:rPr>
              <a:t>DEMAT </a:t>
            </a:r>
            <a:r>
              <a:rPr lang="en-US" dirty="0" smtClean="0">
                <a:latin typeface="Arial"/>
                <a:cs typeface="Arial"/>
              </a:rPr>
              <a:t>Account Benefits	</a:t>
            </a:r>
            <a:endParaRPr lang="en-US" b="0" dirty="0">
              <a:latin typeface="Arial"/>
              <a:cs typeface="Arial"/>
            </a:endParaRPr>
          </a:p>
        </p:txBody>
      </p:sp>
      <p:sp>
        <p:nvSpPr>
          <p:cNvPr id="4" name="Slide Number Placeholder 3">
            <a:extLst>
              <a:ext uri="{FF2B5EF4-FFF2-40B4-BE49-F238E27FC236}">
                <a16:creationId xmlns:a16="http://schemas.microsoft.com/office/drawing/2014/main" id="{BB7DE1F8-18CC-41F9-82DE-051C7F8F04A2}"/>
              </a:ext>
            </a:extLst>
          </p:cNvPr>
          <p:cNvSpPr>
            <a:spLocks noGrp="1"/>
          </p:cNvSpPr>
          <p:nvPr>
            <p:ph type="sldNum" sz="quarter" idx="12"/>
          </p:nvPr>
        </p:nvSpPr>
        <p:spPr/>
        <p:txBody>
          <a:bodyPr/>
          <a:lstStyle/>
          <a:p>
            <a:fld id="{C7F1B9D8-1D95-44B3-9E1C-E404196FC055}" type="slidenum">
              <a:rPr lang="hi-IN" smtClean="0"/>
              <a:t>5</a:t>
            </a:fld>
            <a:endParaRPr lang="hi-IN"/>
          </a:p>
        </p:txBody>
      </p:sp>
      <p:pic>
        <p:nvPicPr>
          <p:cNvPr id="14" name="Content Placeholder 13"/>
          <p:cNvPicPr>
            <a:picLocks noGrp="1" noChangeAspect="1"/>
          </p:cNvPicPr>
          <p:nvPr>
            <p:ph idx="1"/>
          </p:nvPr>
        </p:nvPicPr>
        <p:blipFill>
          <a:blip r:embed="rId2"/>
          <a:stretch>
            <a:fillRect/>
          </a:stretch>
        </p:blipFill>
        <p:spPr>
          <a:xfrm>
            <a:off x="838200" y="1130300"/>
            <a:ext cx="10769599" cy="5143500"/>
          </a:xfrm>
          <a:prstGeom prst="rect">
            <a:avLst/>
          </a:prstGeom>
        </p:spPr>
      </p:pic>
    </p:spTree>
    <p:extLst>
      <p:ext uri="{BB962C8B-B14F-4D97-AF65-F5344CB8AC3E}">
        <p14:creationId xmlns:p14="http://schemas.microsoft.com/office/powerpoint/2010/main" val="15509534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4D5749-8648-45C8-B208-2157B4045CCB}"/>
              </a:ext>
            </a:extLst>
          </p:cNvPr>
          <p:cNvSpPr>
            <a:spLocks noGrp="1"/>
          </p:cNvSpPr>
          <p:nvPr>
            <p:ph idx="1"/>
          </p:nvPr>
        </p:nvSpPr>
        <p:spPr>
          <a:xfrm>
            <a:off x="838199" y="1250531"/>
            <a:ext cx="10713631" cy="4351338"/>
          </a:xfrm>
        </p:spPr>
        <p:txBody>
          <a:bodyPr vert="horz" lIns="91440" tIns="45720" rIns="91440" bIns="45720" rtlCol="0" anchor="t">
            <a:normAutofit/>
          </a:bodyPr>
          <a:lstStyle/>
          <a:p>
            <a:r>
              <a:rPr lang="en-US" sz="2000" b="1" dirty="0"/>
              <a:t>Faster </a:t>
            </a:r>
            <a:r>
              <a:rPr lang="en-US" sz="2000" b="1" dirty="0" err="1"/>
              <a:t>dematerialisation</a:t>
            </a:r>
            <a:r>
              <a:rPr lang="en-US" sz="2000" b="1" dirty="0"/>
              <a:t> </a:t>
            </a:r>
            <a:r>
              <a:rPr lang="en-US" sz="2000" b="1" dirty="0" smtClean="0"/>
              <a:t>of </a:t>
            </a:r>
            <a:r>
              <a:rPr lang="en-US" sz="2000" b="1" dirty="0"/>
              <a:t>securities</a:t>
            </a:r>
            <a:r>
              <a:rPr lang="en-US" sz="2000" b="1" dirty="0" smtClean="0"/>
              <a:t>:</a:t>
            </a:r>
          </a:p>
          <a:p>
            <a:pPr marL="0" indent="0">
              <a:buNone/>
            </a:pPr>
            <a:r>
              <a:rPr lang="en-US" sz="2000" dirty="0" err="1"/>
              <a:t>Demat</a:t>
            </a:r>
            <a:r>
              <a:rPr lang="en-US" sz="2000" dirty="0"/>
              <a:t> account holders can provide instructions to their depository participant (DP) to convert physical certificates into electronic form. Alternatively, electronic securities can also be reconverted to physical form, if required.</a:t>
            </a:r>
            <a:endParaRPr lang="en-US" sz="2000" b="1" dirty="0"/>
          </a:p>
          <a:p>
            <a:r>
              <a:rPr lang="en-US" sz="2000" b="1" dirty="0"/>
              <a:t>Pledging facility to avail loan</a:t>
            </a:r>
            <a:r>
              <a:rPr lang="en-US" sz="2000" b="1" dirty="0" smtClean="0"/>
              <a:t>:</a:t>
            </a:r>
          </a:p>
          <a:p>
            <a:pPr marL="0" indent="0">
              <a:buNone/>
            </a:pPr>
            <a:r>
              <a:rPr lang="en-US" sz="2000" dirty="0"/>
              <a:t>Several lenders provide loans against securities that are held in the </a:t>
            </a:r>
            <a:r>
              <a:rPr lang="en-US" sz="2000" dirty="0" err="1"/>
              <a:t>Demat</a:t>
            </a:r>
            <a:r>
              <a:rPr lang="en-US" sz="2000" dirty="0"/>
              <a:t> account of the borrowers. These holdings are used as collateral to avail loans by the account holders</a:t>
            </a:r>
            <a:r>
              <a:rPr lang="en-US" sz="2000" dirty="0" smtClean="0"/>
              <a:t>.</a:t>
            </a:r>
          </a:p>
          <a:p>
            <a:pPr marL="0" indent="0">
              <a:buNone/>
            </a:pPr>
            <a:endParaRPr lang="en-US" sz="2000" b="1" dirty="0"/>
          </a:p>
          <a:p>
            <a:r>
              <a:rPr lang="en-IN" sz="2000" b="1" dirty="0"/>
              <a:t>Freezing </a:t>
            </a:r>
            <a:r>
              <a:rPr lang="en-IN" sz="2000" b="1" dirty="0" err="1"/>
              <a:t>Demat</a:t>
            </a:r>
            <a:r>
              <a:rPr lang="en-IN" sz="2000" b="1" dirty="0"/>
              <a:t> accounts:</a:t>
            </a:r>
          </a:p>
          <a:p>
            <a:pPr marL="0" indent="0">
              <a:buNone/>
            </a:pPr>
            <a:r>
              <a:rPr lang="en-US" sz="2000" dirty="0" err="1"/>
              <a:t>Demat</a:t>
            </a:r>
            <a:r>
              <a:rPr lang="en-US" sz="2000" dirty="0"/>
              <a:t> account holders can freeze their accounts for a certain period, if required. This option can be beneficial if one wants to prevent unexpected debit or credit into one’s </a:t>
            </a:r>
            <a:r>
              <a:rPr lang="en-US" sz="2000" dirty="0" err="1"/>
              <a:t>Demat</a:t>
            </a:r>
            <a:r>
              <a:rPr lang="en-US" sz="2000" dirty="0"/>
              <a:t>  </a:t>
            </a:r>
            <a:r>
              <a:rPr lang="en-US" sz="2000" dirty="0" smtClean="0"/>
              <a:t>account. </a:t>
            </a:r>
            <a:r>
              <a:rPr lang="en-US" sz="2000" dirty="0"/>
              <a:t>The freezing option is also available for a specific quantity of securities held in the account.</a:t>
            </a:r>
            <a:endParaRPr lang="en-US" sz="2000" b="1" dirty="0"/>
          </a:p>
          <a:p>
            <a:endParaRPr lang="en-US"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43C62570-A45C-43C2-86EA-263F33FC5B59}"/>
              </a:ext>
            </a:extLst>
          </p:cNvPr>
          <p:cNvSpPr>
            <a:spLocks noGrp="1"/>
          </p:cNvSpPr>
          <p:nvPr>
            <p:ph type="title"/>
          </p:nvPr>
        </p:nvSpPr>
        <p:spPr>
          <a:xfrm>
            <a:off x="533401" y="170374"/>
            <a:ext cx="9690100" cy="461665"/>
          </a:xfrm>
        </p:spPr>
        <p:txBody>
          <a:bodyPr/>
          <a:lstStyle/>
          <a:p>
            <a:pPr>
              <a:lnSpc>
                <a:spcPct val="100000"/>
              </a:lnSpc>
              <a:spcAft>
                <a:spcPct val="0"/>
              </a:spcAft>
            </a:pPr>
            <a:r>
              <a:rPr lang="en-US" dirty="0">
                <a:latin typeface="Calibri"/>
                <a:cs typeface="Arial"/>
              </a:rPr>
              <a:t>DEMAT </a:t>
            </a:r>
            <a:r>
              <a:rPr lang="en-US" dirty="0" smtClean="0">
                <a:latin typeface="Calibri"/>
                <a:cs typeface="Arial"/>
              </a:rPr>
              <a:t>ACCOUNT Features</a:t>
            </a:r>
            <a:endParaRPr lang="en-US" b="0" dirty="0">
              <a:latin typeface="Calibri"/>
              <a:cs typeface="Arial"/>
            </a:endParaRPr>
          </a:p>
        </p:txBody>
      </p:sp>
      <p:sp>
        <p:nvSpPr>
          <p:cNvPr id="4" name="Slide Number Placeholder 3">
            <a:extLst>
              <a:ext uri="{FF2B5EF4-FFF2-40B4-BE49-F238E27FC236}">
                <a16:creationId xmlns:a16="http://schemas.microsoft.com/office/drawing/2014/main" id="{45528B43-FE1F-4125-BCA8-FC8428BB3E45}"/>
              </a:ext>
            </a:extLst>
          </p:cNvPr>
          <p:cNvSpPr>
            <a:spLocks noGrp="1"/>
          </p:cNvSpPr>
          <p:nvPr>
            <p:ph type="sldNum" sz="quarter" idx="12"/>
          </p:nvPr>
        </p:nvSpPr>
        <p:spPr/>
        <p:txBody>
          <a:bodyPr/>
          <a:lstStyle/>
          <a:p>
            <a:fld id="{C7F1B9D8-1D95-44B3-9E1C-E404196FC055}" type="slidenum">
              <a:rPr lang="hi-IN" smtClean="0"/>
              <a:t>6</a:t>
            </a:fld>
            <a:endParaRPr lang="hi-IN"/>
          </a:p>
        </p:txBody>
      </p:sp>
    </p:spTree>
    <p:extLst>
      <p:ext uri="{BB962C8B-B14F-4D97-AF65-F5344CB8AC3E}">
        <p14:creationId xmlns:p14="http://schemas.microsoft.com/office/powerpoint/2010/main" val="3732362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4D5749-8648-45C8-B208-2157B4045CCB}"/>
              </a:ext>
            </a:extLst>
          </p:cNvPr>
          <p:cNvSpPr>
            <a:spLocks noGrp="1"/>
          </p:cNvSpPr>
          <p:nvPr>
            <p:ph idx="1"/>
          </p:nvPr>
        </p:nvSpPr>
        <p:spPr>
          <a:xfrm>
            <a:off x="838199" y="1250531"/>
            <a:ext cx="10713631" cy="4351338"/>
          </a:xfrm>
        </p:spPr>
        <p:txBody>
          <a:bodyPr vert="horz" lIns="91440" tIns="45720" rIns="91440" bIns="45720" rtlCol="0" anchor="t">
            <a:normAutofit/>
          </a:bodyPr>
          <a:lstStyle/>
          <a:p>
            <a:r>
              <a:rPr lang="en-IN" sz="2000" b="1" dirty="0" smtClean="0"/>
              <a:t>Multiple </a:t>
            </a:r>
            <a:r>
              <a:rPr lang="en-IN" sz="2000" b="1" dirty="0"/>
              <a:t>accessing options</a:t>
            </a:r>
            <a:r>
              <a:rPr lang="en-IN" sz="2000" b="1" dirty="0" smtClean="0"/>
              <a:t>:</a:t>
            </a:r>
          </a:p>
          <a:p>
            <a:pPr marL="0" indent="0">
              <a:buNone/>
            </a:pPr>
            <a:r>
              <a:rPr lang="en-US" sz="2000" dirty="0" err="1"/>
              <a:t>Demat</a:t>
            </a:r>
            <a:r>
              <a:rPr lang="en-US" sz="2000" dirty="0"/>
              <a:t> accounts are operated electronically, which means these can be accessed using multiple modes. These accounts can be accessed through the Internet using a computer, smartphone, or other smart devices.</a:t>
            </a:r>
            <a:endParaRPr lang="en-IN" sz="2000" b="1" dirty="0" smtClean="0"/>
          </a:p>
          <a:p>
            <a:r>
              <a:rPr lang="en-IN" sz="2000" b="1" dirty="0"/>
              <a:t>SPEED E-Facility:</a:t>
            </a:r>
          </a:p>
          <a:p>
            <a:pPr marL="0" indent="0">
              <a:buNone/>
            </a:pPr>
            <a:r>
              <a:rPr lang="en-US" sz="2000" dirty="0"/>
              <a:t>The National Securities Depository Limited (NSDL) allows users to send instruction slips electronically instead of physically submitting the slip to the DP. This makes the procedure more convenient and less time-consuming</a:t>
            </a:r>
            <a:r>
              <a:rPr lang="en-US" sz="2000" dirty="0" smtClean="0"/>
              <a:t>.</a:t>
            </a:r>
          </a:p>
          <a:p>
            <a:r>
              <a:rPr lang="en-IN" sz="2000" b="1" dirty="0"/>
              <a:t>Corporate benefits &amp; actions:</a:t>
            </a:r>
          </a:p>
          <a:p>
            <a:pPr marL="0" indent="0">
              <a:buNone/>
            </a:pPr>
            <a:r>
              <a:rPr lang="en-US" sz="2000" dirty="0"/>
              <a:t>If the companies offer </a:t>
            </a:r>
            <a:r>
              <a:rPr lang="en-US" sz="2000" dirty="0" smtClean="0"/>
              <a:t>dividends, </a:t>
            </a:r>
            <a:r>
              <a:rPr lang="en-US" sz="2000" dirty="0"/>
              <a:t>refunds, or interest to their investors, these benefits are automatically available to the </a:t>
            </a:r>
            <a:r>
              <a:rPr lang="en-US" sz="2000" dirty="0" err="1"/>
              <a:t>Demat</a:t>
            </a:r>
            <a:r>
              <a:rPr lang="en-US" sz="2000" dirty="0"/>
              <a:t> account holders. In addition, corporate actions like bonus issues, right shares, or stock split are automatically updated in the </a:t>
            </a:r>
            <a:r>
              <a:rPr lang="en-US" sz="2000" dirty="0" err="1"/>
              <a:t>Demat</a:t>
            </a:r>
            <a:r>
              <a:rPr lang="en-US" sz="2000" dirty="0"/>
              <a:t> account of all the shareholders.</a:t>
            </a:r>
          </a:p>
          <a:p>
            <a:endParaRPr lang="en-US" sz="2000" dirty="0" smtClean="0"/>
          </a:p>
          <a:p>
            <a:pPr marL="0" indent="0">
              <a:buNone/>
            </a:pPr>
            <a:endParaRPr lang="en-IN" sz="2000" b="1" dirty="0"/>
          </a:p>
          <a:p>
            <a:endParaRPr lang="en-US" sz="2000"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43C62570-A45C-43C2-86EA-263F33FC5B59}"/>
              </a:ext>
            </a:extLst>
          </p:cNvPr>
          <p:cNvSpPr>
            <a:spLocks noGrp="1"/>
          </p:cNvSpPr>
          <p:nvPr>
            <p:ph type="title"/>
          </p:nvPr>
        </p:nvSpPr>
        <p:spPr>
          <a:xfrm>
            <a:off x="533401" y="170374"/>
            <a:ext cx="9690100" cy="461665"/>
          </a:xfrm>
        </p:spPr>
        <p:txBody>
          <a:bodyPr/>
          <a:lstStyle/>
          <a:p>
            <a:pPr>
              <a:lnSpc>
                <a:spcPct val="100000"/>
              </a:lnSpc>
              <a:spcAft>
                <a:spcPct val="0"/>
              </a:spcAft>
            </a:pPr>
            <a:r>
              <a:rPr lang="en-US" dirty="0">
                <a:latin typeface="Calibri"/>
                <a:cs typeface="Arial"/>
              </a:rPr>
              <a:t>DEMAT </a:t>
            </a:r>
            <a:r>
              <a:rPr lang="en-US" dirty="0" smtClean="0">
                <a:latin typeface="Calibri"/>
                <a:cs typeface="Arial"/>
              </a:rPr>
              <a:t>ACCOUNT Features</a:t>
            </a:r>
            <a:endParaRPr lang="en-US" b="0" dirty="0">
              <a:latin typeface="Calibri"/>
              <a:cs typeface="Arial"/>
            </a:endParaRPr>
          </a:p>
        </p:txBody>
      </p:sp>
      <p:sp>
        <p:nvSpPr>
          <p:cNvPr id="4" name="Slide Number Placeholder 3">
            <a:extLst>
              <a:ext uri="{FF2B5EF4-FFF2-40B4-BE49-F238E27FC236}">
                <a16:creationId xmlns:a16="http://schemas.microsoft.com/office/drawing/2014/main" id="{45528B43-FE1F-4125-BCA8-FC8428BB3E45}"/>
              </a:ext>
            </a:extLst>
          </p:cNvPr>
          <p:cNvSpPr>
            <a:spLocks noGrp="1"/>
          </p:cNvSpPr>
          <p:nvPr>
            <p:ph type="sldNum" sz="quarter" idx="12"/>
          </p:nvPr>
        </p:nvSpPr>
        <p:spPr/>
        <p:txBody>
          <a:bodyPr/>
          <a:lstStyle/>
          <a:p>
            <a:fld id="{C7F1B9D8-1D95-44B3-9E1C-E404196FC055}" type="slidenum">
              <a:rPr lang="hi-IN" smtClean="0"/>
              <a:t>7</a:t>
            </a:fld>
            <a:endParaRPr lang="hi-IN"/>
          </a:p>
        </p:txBody>
      </p:sp>
    </p:spTree>
    <p:extLst>
      <p:ext uri="{BB962C8B-B14F-4D97-AF65-F5344CB8AC3E}">
        <p14:creationId xmlns:p14="http://schemas.microsoft.com/office/powerpoint/2010/main" val="37129508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4D5749-8648-45C8-B208-2157B4045CCB}"/>
              </a:ext>
            </a:extLst>
          </p:cNvPr>
          <p:cNvSpPr>
            <a:spLocks noGrp="1"/>
          </p:cNvSpPr>
          <p:nvPr>
            <p:ph idx="1"/>
          </p:nvPr>
        </p:nvSpPr>
        <p:spPr>
          <a:xfrm>
            <a:off x="838199" y="1250531"/>
            <a:ext cx="10713631" cy="4351338"/>
          </a:xfrm>
        </p:spPr>
        <p:txBody>
          <a:bodyPr vert="horz" lIns="91440" tIns="45720" rIns="91440" bIns="45720" rtlCol="0" anchor="t">
            <a:normAutofit/>
          </a:bodyPr>
          <a:lstStyle/>
          <a:p>
            <a:pPr marL="0" indent="0">
              <a:buNone/>
            </a:pPr>
            <a:r>
              <a:rPr lang="en-US" sz="2400" dirty="0" smtClean="0"/>
              <a:t>The </a:t>
            </a:r>
            <a:r>
              <a:rPr lang="en-US" sz="2400" dirty="0"/>
              <a:t>different types of documents required for opening a </a:t>
            </a:r>
            <a:r>
              <a:rPr lang="en-US" sz="2400" dirty="0" err="1"/>
              <a:t>Demat</a:t>
            </a:r>
            <a:r>
              <a:rPr lang="en-US" sz="2400" dirty="0"/>
              <a:t> account are:</a:t>
            </a:r>
          </a:p>
          <a:p>
            <a:r>
              <a:rPr lang="en-US" sz="2400" dirty="0"/>
              <a:t>Proof of Identity (POI) (</a:t>
            </a:r>
            <a:r>
              <a:rPr lang="en-US" sz="2400" dirty="0" err="1" smtClean="0"/>
              <a:t>Eg</a:t>
            </a:r>
            <a:r>
              <a:rPr lang="en-US" sz="2400" dirty="0" smtClean="0"/>
              <a:t>: </a:t>
            </a:r>
            <a:r>
              <a:rPr lang="en-US" sz="2400" dirty="0"/>
              <a:t>Driving </a:t>
            </a:r>
            <a:r>
              <a:rPr lang="en-US" sz="2400" dirty="0" smtClean="0"/>
              <a:t>license, Aadhar Card, Voters ID)</a:t>
            </a:r>
            <a:endParaRPr lang="en-US" sz="2400" dirty="0"/>
          </a:p>
          <a:p>
            <a:r>
              <a:rPr lang="en-US" sz="2400" dirty="0"/>
              <a:t>Proof of Address (POA) (</a:t>
            </a:r>
            <a:r>
              <a:rPr lang="en-US" sz="2400" dirty="0" err="1" smtClean="0"/>
              <a:t>Eg</a:t>
            </a:r>
            <a:r>
              <a:rPr lang="en-US" sz="2400" dirty="0" smtClean="0"/>
              <a:t>: Passport, </a:t>
            </a:r>
            <a:r>
              <a:rPr lang="en-US" sz="2400" dirty="0"/>
              <a:t>, Aadhar Card, Voters ID</a:t>
            </a:r>
            <a:r>
              <a:rPr lang="en-US" sz="2400" dirty="0" smtClean="0"/>
              <a:t>)</a:t>
            </a:r>
            <a:endParaRPr lang="en-US" sz="2400" dirty="0"/>
          </a:p>
          <a:p>
            <a:r>
              <a:rPr lang="en-US" sz="2400" dirty="0" smtClean="0"/>
              <a:t>Proof </a:t>
            </a:r>
            <a:r>
              <a:rPr lang="en-US" sz="2400" dirty="0"/>
              <a:t>of Bank Account (</a:t>
            </a:r>
            <a:r>
              <a:rPr lang="en-US" sz="2400" dirty="0" err="1" smtClean="0"/>
              <a:t>Eg</a:t>
            </a:r>
            <a:r>
              <a:rPr lang="en-US" sz="2400" dirty="0" smtClean="0"/>
              <a:t>: </a:t>
            </a:r>
            <a:r>
              <a:rPr lang="en-US" sz="2400" dirty="0"/>
              <a:t>Cancelled </a:t>
            </a:r>
            <a:r>
              <a:rPr lang="en-US" sz="2400" dirty="0" err="1"/>
              <a:t>cheque</a:t>
            </a:r>
            <a:r>
              <a:rPr lang="en-US" sz="2400" dirty="0"/>
              <a:t>)</a:t>
            </a:r>
          </a:p>
          <a:p>
            <a:r>
              <a:rPr lang="en-US" sz="2400" dirty="0"/>
              <a:t>PAN Card</a:t>
            </a:r>
          </a:p>
          <a:p>
            <a:r>
              <a:rPr lang="en-US" sz="2400" dirty="0" smtClean="0"/>
              <a:t>Passport </a:t>
            </a:r>
            <a:r>
              <a:rPr lang="en-US" sz="2400" dirty="0"/>
              <a:t>size photographs</a:t>
            </a:r>
          </a:p>
          <a:p>
            <a:pPr>
              <a:lnSpc>
                <a:spcPct val="150000"/>
              </a:lnSpc>
              <a:spcBef>
                <a:spcPts val="200"/>
              </a:spcBef>
              <a:spcAft>
                <a:spcPct val="0"/>
              </a:spcAft>
            </a:pPr>
            <a:endParaRPr lang="en-US" sz="2400" dirty="0">
              <a:ea typeface="+mn-lt"/>
              <a:cs typeface="+mn-lt"/>
            </a:endParaRPr>
          </a:p>
          <a:p>
            <a:endParaRPr lang="en-US" sz="2000" dirty="0">
              <a:cs typeface="Calibri"/>
            </a:endParaRPr>
          </a:p>
        </p:txBody>
      </p:sp>
      <p:sp>
        <p:nvSpPr>
          <p:cNvPr id="3" name="Title 2">
            <a:extLst>
              <a:ext uri="{FF2B5EF4-FFF2-40B4-BE49-F238E27FC236}">
                <a16:creationId xmlns:a16="http://schemas.microsoft.com/office/drawing/2014/main" id="{43C62570-A45C-43C2-86EA-263F33FC5B59}"/>
              </a:ext>
            </a:extLst>
          </p:cNvPr>
          <p:cNvSpPr>
            <a:spLocks noGrp="1"/>
          </p:cNvSpPr>
          <p:nvPr>
            <p:ph type="title"/>
          </p:nvPr>
        </p:nvSpPr>
        <p:spPr>
          <a:xfrm>
            <a:off x="533401" y="170374"/>
            <a:ext cx="9690100" cy="461665"/>
          </a:xfrm>
        </p:spPr>
        <p:txBody>
          <a:bodyPr/>
          <a:lstStyle/>
          <a:p>
            <a:pPr>
              <a:lnSpc>
                <a:spcPct val="100000"/>
              </a:lnSpc>
              <a:spcAft>
                <a:spcPct val="0"/>
              </a:spcAft>
            </a:pPr>
            <a:r>
              <a:rPr lang="en-US" dirty="0">
                <a:latin typeface="Calibri"/>
                <a:cs typeface="Arial"/>
              </a:rPr>
              <a:t>DEMAT </a:t>
            </a:r>
            <a:r>
              <a:rPr lang="en-US" dirty="0" smtClean="0">
                <a:latin typeface="Calibri"/>
                <a:cs typeface="Arial"/>
              </a:rPr>
              <a:t>ACCOUNT Opening Docs Required</a:t>
            </a:r>
            <a:endParaRPr lang="en-US" b="0" dirty="0">
              <a:latin typeface="Calibri"/>
              <a:cs typeface="Arial"/>
            </a:endParaRPr>
          </a:p>
        </p:txBody>
      </p:sp>
      <p:sp>
        <p:nvSpPr>
          <p:cNvPr id="4" name="Slide Number Placeholder 3">
            <a:extLst>
              <a:ext uri="{FF2B5EF4-FFF2-40B4-BE49-F238E27FC236}">
                <a16:creationId xmlns:a16="http://schemas.microsoft.com/office/drawing/2014/main" id="{45528B43-FE1F-4125-BCA8-FC8428BB3E45}"/>
              </a:ext>
            </a:extLst>
          </p:cNvPr>
          <p:cNvSpPr>
            <a:spLocks noGrp="1"/>
          </p:cNvSpPr>
          <p:nvPr>
            <p:ph type="sldNum" sz="quarter" idx="12"/>
          </p:nvPr>
        </p:nvSpPr>
        <p:spPr/>
        <p:txBody>
          <a:bodyPr/>
          <a:lstStyle/>
          <a:p>
            <a:fld id="{C7F1B9D8-1D95-44B3-9E1C-E404196FC055}" type="slidenum">
              <a:rPr lang="hi-IN" smtClean="0"/>
              <a:t>8</a:t>
            </a:fld>
            <a:endParaRPr lang="hi-IN"/>
          </a:p>
        </p:txBody>
      </p:sp>
    </p:spTree>
    <p:extLst>
      <p:ext uri="{BB962C8B-B14F-4D97-AF65-F5344CB8AC3E}">
        <p14:creationId xmlns:p14="http://schemas.microsoft.com/office/powerpoint/2010/main" val="705316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C92DF7-1C4B-48DB-9B88-24ABBA7681D5}"/>
              </a:ext>
            </a:extLst>
          </p:cNvPr>
          <p:cNvSpPr>
            <a:spLocks noGrp="1"/>
          </p:cNvSpPr>
          <p:nvPr>
            <p:ph idx="1"/>
          </p:nvPr>
        </p:nvSpPr>
        <p:spPr>
          <a:xfrm>
            <a:off x="737557" y="1149889"/>
            <a:ext cx="10713631" cy="4811413"/>
          </a:xfrm>
        </p:spPr>
        <p:txBody>
          <a:bodyPr vert="horz" lIns="91440" tIns="45720" rIns="91440" bIns="45720" rtlCol="0" anchor="t">
            <a:noAutofit/>
          </a:bodyPr>
          <a:lstStyle/>
          <a:p>
            <a:pPr marL="0" indent="0">
              <a:buNone/>
            </a:pPr>
            <a:r>
              <a:rPr lang="en-US" sz="2400" dirty="0" err="1">
                <a:latin typeface="Calibri" panose="020F0502020204030204" pitchFamily="34" charset="0"/>
                <a:cs typeface="Calibri" panose="020F0502020204030204" pitchFamily="34" charset="0"/>
              </a:rPr>
              <a:t>Dematerialisation</a:t>
            </a:r>
            <a:r>
              <a:rPr lang="en-US" sz="2400" dirty="0">
                <a:latin typeface="Calibri" panose="020F0502020204030204" pitchFamily="34" charset="0"/>
                <a:cs typeface="Calibri" panose="020F0502020204030204" pitchFamily="34" charset="0"/>
              </a:rPr>
              <a:t> is the process of converting the physical share certificates into electronic form, which is a lot easier to maintain and is accessible from anywhere throughout the world. </a:t>
            </a:r>
            <a:endParaRPr lang="en-US" sz="2400" dirty="0" smtClean="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a:p>
            <a:pPr marL="0" indent="0">
              <a:buNone/>
            </a:pPr>
            <a:endParaRPr lang="en-US" sz="2400" dirty="0" smtClean="0">
              <a:latin typeface="Calibri" panose="020F0502020204030204" pitchFamily="34" charset="0"/>
              <a:cs typeface="Calibri" panose="020F0502020204030204" pitchFamily="34" charset="0"/>
            </a:endParaRPr>
          </a:p>
          <a:p>
            <a:pPr marL="0" indent="0">
              <a:buNone/>
            </a:pPr>
            <a:r>
              <a:rPr lang="en-US" sz="2400" dirty="0" smtClean="0">
                <a:latin typeface="Calibri" panose="020F0502020204030204" pitchFamily="34" charset="0"/>
                <a:cs typeface="Calibri" panose="020F0502020204030204" pitchFamily="34" charset="0"/>
              </a:rPr>
              <a:t>An </a:t>
            </a:r>
            <a:r>
              <a:rPr lang="en-US" sz="2400" dirty="0">
                <a:latin typeface="Calibri" panose="020F0502020204030204" pitchFamily="34" charset="0"/>
                <a:cs typeface="Calibri" panose="020F0502020204030204" pitchFamily="34" charset="0"/>
              </a:rPr>
              <a:t>investor who wants to trade online needs to open a </a:t>
            </a:r>
            <a:r>
              <a:rPr lang="en-US" sz="2400" dirty="0" err="1">
                <a:latin typeface="Calibri" panose="020F0502020204030204" pitchFamily="34" charset="0"/>
                <a:cs typeface="Calibri" panose="020F0502020204030204" pitchFamily="34" charset="0"/>
              </a:rPr>
              <a:t>Demat</a:t>
            </a:r>
            <a:r>
              <a:rPr lang="en-US" sz="2400" dirty="0">
                <a:latin typeface="Calibri" panose="020F0502020204030204" pitchFamily="34" charset="0"/>
                <a:cs typeface="Calibri" panose="020F0502020204030204" pitchFamily="34" charset="0"/>
              </a:rPr>
              <a:t> with a Depository Participant (DP). The purpose of </a:t>
            </a:r>
            <a:r>
              <a:rPr lang="en-US" sz="2400" dirty="0" err="1" smtClean="0">
                <a:latin typeface="Calibri" panose="020F0502020204030204" pitchFamily="34" charset="0"/>
                <a:cs typeface="Calibri" panose="020F0502020204030204" pitchFamily="34" charset="0"/>
              </a:rPr>
              <a:t>dematerialisation</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is to eliminate the need for the investor to hold physical share certificates and facilitating a seamless tracking and monitoring of holdings.</a:t>
            </a:r>
          </a:p>
        </p:txBody>
      </p:sp>
      <p:sp>
        <p:nvSpPr>
          <p:cNvPr id="3" name="Title 2">
            <a:extLst>
              <a:ext uri="{FF2B5EF4-FFF2-40B4-BE49-F238E27FC236}">
                <a16:creationId xmlns:a16="http://schemas.microsoft.com/office/drawing/2014/main" id="{76EF1263-DDAE-4370-A59E-3DD72792BC60}"/>
              </a:ext>
            </a:extLst>
          </p:cNvPr>
          <p:cNvSpPr>
            <a:spLocks noGrp="1"/>
          </p:cNvSpPr>
          <p:nvPr>
            <p:ph type="title"/>
          </p:nvPr>
        </p:nvSpPr>
        <p:spPr>
          <a:xfrm>
            <a:off x="533401" y="170374"/>
            <a:ext cx="9690100" cy="461665"/>
          </a:xfrm>
        </p:spPr>
        <p:txBody>
          <a:bodyPr/>
          <a:lstStyle/>
          <a:p>
            <a:pPr>
              <a:lnSpc>
                <a:spcPct val="100000"/>
              </a:lnSpc>
              <a:spcAft>
                <a:spcPct val="0"/>
              </a:spcAft>
            </a:pPr>
            <a:r>
              <a:rPr lang="en-US" dirty="0" smtClean="0">
                <a:latin typeface="Arial"/>
                <a:cs typeface="Arial"/>
              </a:rPr>
              <a:t>Dematerialization</a:t>
            </a:r>
            <a:endParaRPr lang="en-US" b="0" dirty="0">
              <a:latin typeface="Arial"/>
              <a:cs typeface="Arial"/>
            </a:endParaRPr>
          </a:p>
        </p:txBody>
      </p:sp>
      <p:sp>
        <p:nvSpPr>
          <p:cNvPr id="4" name="Slide Number Placeholder 3">
            <a:extLst>
              <a:ext uri="{FF2B5EF4-FFF2-40B4-BE49-F238E27FC236}">
                <a16:creationId xmlns:a16="http://schemas.microsoft.com/office/drawing/2014/main" id="{A600F943-3A2C-4253-8D2F-8335B0DA5232}"/>
              </a:ext>
            </a:extLst>
          </p:cNvPr>
          <p:cNvSpPr>
            <a:spLocks noGrp="1"/>
          </p:cNvSpPr>
          <p:nvPr>
            <p:ph type="sldNum" sz="quarter" idx="12"/>
          </p:nvPr>
        </p:nvSpPr>
        <p:spPr/>
        <p:txBody>
          <a:bodyPr/>
          <a:lstStyle/>
          <a:p>
            <a:fld id="{C7F1B9D8-1D95-44B3-9E1C-E404196FC055}" type="slidenum">
              <a:rPr lang="hi-IN" smtClean="0"/>
              <a:t>9</a:t>
            </a:fld>
            <a:endParaRPr lang="hi-IN"/>
          </a:p>
        </p:txBody>
      </p:sp>
    </p:spTree>
    <p:extLst>
      <p:ext uri="{BB962C8B-B14F-4D97-AF65-F5344CB8AC3E}">
        <p14:creationId xmlns:p14="http://schemas.microsoft.com/office/powerpoint/2010/main" val="19102462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0uMFbMEU3kqrJbckp.RoRA"/>
</p:tagLst>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sz="2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veric Template">
  <a:themeElements>
    <a:clrScheme name="Maveric Colors Updated">
      <a:dk1>
        <a:sysClr val="windowText" lastClr="000000"/>
      </a:dk1>
      <a:lt1>
        <a:sysClr val="window" lastClr="FFFFFF"/>
      </a:lt1>
      <a:dk2>
        <a:srgbClr val="234E8F"/>
      </a:dk2>
      <a:lt2>
        <a:srgbClr val="EEECE1"/>
      </a:lt2>
      <a:accent1>
        <a:srgbClr val="6C99D6"/>
      </a:accent1>
      <a:accent2>
        <a:srgbClr val="234E8F"/>
      </a:accent2>
      <a:accent3>
        <a:srgbClr val="D0247B"/>
      </a:accent3>
      <a:accent4>
        <a:srgbClr val="5E5E5E"/>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solidFill>
            <a:schemeClr val="tx1"/>
          </a:solidFill>
        </a:ln>
        <a:effectLst/>
      </a:spPr>
      <a:bodyPr rtlCol="0" anchor="ctr"/>
      <a:lstStyle>
        <a:defPPr algn="ctr">
          <a:defRPr dirty="0">
            <a:solidFill>
              <a:schemeClr val="bg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952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averic Template Widescreen" id="{4BE0CD3C-1529-4FD5-9C37-DDE3D6491029}" vid="{F054A736-5A0A-4B1E-A370-DDDA56FCB1D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32E3CA5C16574E82A01A1BC6725E49" ma:contentTypeVersion="14" ma:contentTypeDescription="Create a new document." ma:contentTypeScope="" ma:versionID="9194fe80d6d4f40206ebee433af05e39">
  <xsd:schema xmlns:xsd="http://www.w3.org/2001/XMLSchema" xmlns:xs="http://www.w3.org/2001/XMLSchema" xmlns:p="http://schemas.microsoft.com/office/2006/metadata/properties" xmlns:ns2="81932131-c75f-424e-9caf-4f4500ebe8fd" xmlns:ns3="84d94e61-9227-4c54-bf11-32a1aa75c837" targetNamespace="http://schemas.microsoft.com/office/2006/metadata/properties" ma:root="true" ma:fieldsID="75c8522d092dd72d446c1ba0bf017b7d" ns2:_="" ns3:_="">
    <xsd:import namespace="81932131-c75f-424e-9caf-4f4500ebe8fd"/>
    <xsd:import namespace="84d94e61-9227-4c54-bf11-32a1aa75c83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932131-c75f-424e-9caf-4f4500ebe8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c34194a-0c57-4ab5-b999-c8225d4fe3c1"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d94e61-9227-4c54-bf11-32a1aa75c837"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cd59479-6744-4d2b-9a95-43489693f339}" ma:internalName="TaxCatchAll" ma:showField="CatchAllData" ma:web="84d94e61-9227-4c54-bf11-32a1aa75c837">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1932131-c75f-424e-9caf-4f4500ebe8fd">
      <Terms xmlns="http://schemas.microsoft.com/office/infopath/2007/PartnerControls"/>
    </lcf76f155ced4ddcb4097134ff3c332f>
    <TaxCatchAll xmlns="84d94e61-9227-4c54-bf11-32a1aa75c837" xsi:nil="true"/>
  </documentManagement>
</p:properties>
</file>

<file path=customXml/itemProps1.xml><?xml version="1.0" encoding="utf-8"?>
<ds:datastoreItem xmlns:ds="http://schemas.openxmlformats.org/officeDocument/2006/customXml" ds:itemID="{21CA31D9-EFC6-4B7F-BD59-CCB909C22441}"/>
</file>

<file path=customXml/itemProps2.xml><?xml version="1.0" encoding="utf-8"?>
<ds:datastoreItem xmlns:ds="http://schemas.openxmlformats.org/officeDocument/2006/customXml" ds:itemID="{C0F3C66F-3180-4A35-A2AA-2CB201C7241F}"/>
</file>

<file path=customXml/itemProps3.xml><?xml version="1.0" encoding="utf-8"?>
<ds:datastoreItem xmlns:ds="http://schemas.openxmlformats.org/officeDocument/2006/customXml" ds:itemID="{8C9179D2-D14B-422F-8520-0ECEFC1B69C3}"/>
</file>

<file path=docProps/app.xml><?xml version="1.0" encoding="utf-8"?>
<Properties xmlns="http://schemas.openxmlformats.org/officeDocument/2006/extended-properties" xmlns:vt="http://schemas.openxmlformats.org/officeDocument/2006/docPropsVTypes">
  <TotalTime>5537</TotalTime>
  <Words>841</Words>
  <Application>Microsoft Office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11</vt:i4>
      </vt:variant>
    </vt:vector>
  </HeadingPairs>
  <TitlesOfParts>
    <vt:vector size="25" baseType="lpstr">
      <vt:lpstr>MS PGothic</vt:lpstr>
      <vt:lpstr>MS PGothic</vt:lpstr>
      <vt:lpstr>Aharoni</vt:lpstr>
      <vt:lpstr>Arial</vt:lpstr>
      <vt:lpstr>Calibri</vt:lpstr>
      <vt:lpstr>Calibri Light</vt:lpstr>
      <vt:lpstr>Century Gothic</vt:lpstr>
      <vt:lpstr>COUTURE Bold</vt:lpstr>
      <vt:lpstr>Lucida Grande</vt:lpstr>
      <vt:lpstr>Mangal</vt:lpstr>
      <vt:lpstr>Symbol</vt:lpstr>
      <vt:lpstr>Wingdings</vt:lpstr>
      <vt:lpstr>Office Theme</vt:lpstr>
      <vt:lpstr>Maveric Template</vt:lpstr>
      <vt:lpstr>PowerPoint Presentation</vt:lpstr>
      <vt:lpstr>DEMAT Account </vt:lpstr>
      <vt:lpstr>PowerPoint Presentation</vt:lpstr>
      <vt:lpstr>Types of Demat Account</vt:lpstr>
      <vt:lpstr>DEMAT Account Benefits </vt:lpstr>
      <vt:lpstr>DEMAT ACCOUNT Features</vt:lpstr>
      <vt:lpstr>DEMAT ACCOUNT Features</vt:lpstr>
      <vt:lpstr>DEMAT ACCOUNT Opening Docs Required</vt:lpstr>
      <vt:lpstr>Dematerialization</vt:lpstr>
      <vt:lpstr>Trading Account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Cipiga Karunakaran</dc:creator>
  <cp:lastModifiedBy>Sabin John</cp:lastModifiedBy>
  <cp:revision>5475</cp:revision>
  <dcterms:created xsi:type="dcterms:W3CDTF">2020-06-11T10:29:00Z</dcterms:created>
  <dcterms:modified xsi:type="dcterms:W3CDTF">2021-06-28T13:18:38Z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0x0101003E32E3CA5C16574E82A01A1BC6725E49</vt:lpwstr>
  </property>
  <property fmtid="{D5CDD505-2E9C-101B-9397-08002B2CF9AE}" pid="3" name="KSOProductBuildVer">
    <vt:lpwstr>1033-11.2.0.9635</vt:lpwstr>
  </property>
  <property fmtid="{D5CDD505-2E9C-101B-9397-08002B2CF9AE}" pid="4" name="Order">
    <vt:r8>1514500</vt:r8>
  </property>
  <property fmtid="{D5CDD505-2E9C-101B-9397-08002B2CF9AE}" pid="5" name="xd_Signature">
    <vt:bool>false</vt:bool>
  </property>
  <property fmtid="{D5CDD505-2E9C-101B-9397-08002B2CF9AE}" pid="6" name="xd_ProgID">
    <vt:lpwstr/>
  </property>
  <property fmtid="{D5CDD505-2E9C-101B-9397-08002B2CF9AE}" pid="7" name="Document Type">
    <vt:lpwstr>Confidential</vt:lpwstr>
  </property>
  <property fmtid="{D5CDD505-2E9C-101B-9397-08002B2CF9AE}" pid="8" name="_SourceUrl">
    <vt:lpwstr/>
  </property>
  <property fmtid="{D5CDD505-2E9C-101B-9397-08002B2CF9AE}" pid="9" name="_SharedFileIndex">
    <vt:lpwstr/>
  </property>
  <property fmtid="{D5CDD505-2E9C-101B-9397-08002B2CF9AE}" pid="10" name="ComplianceAssetId">
    <vt:lpwstr/>
  </property>
  <property fmtid="{D5CDD505-2E9C-101B-9397-08002B2CF9AE}" pid="11" name="TemplateUrl">
    <vt:lpwstr/>
  </property>
  <property fmtid="{D5CDD505-2E9C-101B-9397-08002B2CF9AE}" pid="12" name="_ExtendedDescription">
    <vt:lpwstr/>
  </property>
  <property fmtid="{D5CDD505-2E9C-101B-9397-08002B2CF9AE}" pid="13" name="TriggerFlowInfo">
    <vt:lpwstr/>
  </property>
  <property fmtid="{D5CDD505-2E9C-101B-9397-08002B2CF9AE}" pid="14" name="MediaServiceImageTags">
    <vt:lpwstr/>
  </property>
</Properties>
</file>